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9" r:id="rId5"/>
    <p:sldId id="257" r:id="rId6"/>
    <p:sldId id="327" r:id="rId7"/>
    <p:sldId id="326" r:id="rId8"/>
    <p:sldId id="328" r:id="rId9"/>
    <p:sldId id="329" r:id="rId10"/>
    <p:sldId id="330" r:id="rId11"/>
    <p:sldId id="318" r:id="rId12"/>
    <p:sldId id="331" r:id="rId13"/>
    <p:sldId id="317" r:id="rId14"/>
    <p:sldId id="332"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330"/>
    <a:srgbClr val="3D88B0"/>
    <a:srgbClr val="D3A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41" autoAdjust="0"/>
  </p:normalViewPr>
  <p:slideViewPr>
    <p:cSldViewPr snapToGrid="0">
      <p:cViewPr varScale="1">
        <p:scale>
          <a:sx n="55" d="100"/>
          <a:sy n="55" d="100"/>
        </p:scale>
        <p:origin x="110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91495-AC70-4A66-8EA6-820E7429E48F}"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D1A72-BBB3-4A7D-9F29-248C66A09C3A}" type="slidenum">
              <a:rPr lang="en-US" smtClean="0"/>
              <a:t>‹#›</a:t>
            </a:fld>
            <a:endParaRPr lang="en-US"/>
          </a:p>
        </p:txBody>
      </p:sp>
    </p:spTree>
    <p:extLst>
      <p:ext uri="{BB962C8B-B14F-4D97-AF65-F5344CB8AC3E}">
        <p14:creationId xmlns:p14="http://schemas.microsoft.com/office/powerpoint/2010/main" val="11364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D1A72-BBB3-4A7D-9F29-248C66A09C3A}" type="slidenum">
              <a:rPr lang="en-US" smtClean="0"/>
              <a:t>1</a:t>
            </a:fld>
            <a:endParaRPr lang="en-US"/>
          </a:p>
        </p:txBody>
      </p:sp>
    </p:spTree>
    <p:extLst>
      <p:ext uri="{BB962C8B-B14F-4D97-AF65-F5344CB8AC3E}">
        <p14:creationId xmlns:p14="http://schemas.microsoft.com/office/powerpoint/2010/main" val="310554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55D5-6720-EBB3-C557-8CDFED08B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9C30A-FD9F-1554-1545-79A45C21F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7237A-80CE-616E-20B4-08F0D854DE3B}"/>
              </a:ext>
            </a:extLst>
          </p:cNvPr>
          <p:cNvSpPr>
            <a:spLocks noGrp="1"/>
          </p:cNvSpPr>
          <p:nvPr>
            <p:ph type="body" idx="1"/>
          </p:nvPr>
        </p:nvSpPr>
        <p:spPr/>
        <p:txBody>
          <a:bodyPr/>
          <a:lstStyle/>
          <a:p>
            <a:endParaRPr lang="en-US" b="1" u="none" dirty="0"/>
          </a:p>
        </p:txBody>
      </p:sp>
      <p:sp>
        <p:nvSpPr>
          <p:cNvPr id="4" name="Slide Number Placeholder 3">
            <a:extLst>
              <a:ext uri="{FF2B5EF4-FFF2-40B4-BE49-F238E27FC236}">
                <a16:creationId xmlns:a16="http://schemas.microsoft.com/office/drawing/2014/main" id="{E80B228F-ED08-2D2C-EF81-87AFC6A726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91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9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First-Time definition able to move forward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01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C8A90-2AFA-7081-2576-7FD5CB72D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FA1BF-0E37-663C-C197-67A550F6A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B74A5-3DB0-018F-C471-E71371601430}"/>
              </a:ext>
            </a:extLst>
          </p:cNvPr>
          <p:cNvSpPr>
            <a:spLocks noGrp="1"/>
          </p:cNvSpPr>
          <p:nvPr>
            <p:ph type="body" idx="1"/>
          </p:nvPr>
        </p:nvSpPr>
        <p:spPr/>
        <p:txBody>
          <a:bodyPr/>
          <a:lstStyle/>
          <a:p>
            <a:r>
              <a:rPr lang="en-US" b="1" u="none" dirty="0"/>
              <a:t>In-state out-of-state can move forward</a:t>
            </a:r>
          </a:p>
        </p:txBody>
      </p:sp>
      <p:sp>
        <p:nvSpPr>
          <p:cNvPr id="4" name="Slide Number Placeholder 3">
            <a:extLst>
              <a:ext uri="{FF2B5EF4-FFF2-40B4-BE49-F238E27FC236}">
                <a16:creationId xmlns:a16="http://schemas.microsoft.com/office/drawing/2014/main" id="{D2342470-58E3-A55F-1328-75E5FAB038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4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133CE-379E-B085-AB49-76B452516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7E024-C1A4-F09D-F5F7-7D0EEAE47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499CA-9A29-808C-7F1A-D82F509CD617}"/>
              </a:ext>
            </a:extLst>
          </p:cNvPr>
          <p:cNvSpPr>
            <a:spLocks noGrp="1"/>
          </p:cNvSpPr>
          <p:nvPr>
            <p:ph type="body" idx="1"/>
          </p:nvPr>
        </p:nvSpPr>
        <p:spPr/>
        <p:txBody>
          <a:bodyPr/>
          <a:lstStyle/>
          <a:p>
            <a:r>
              <a:rPr lang="en-US" b="1" u="none" dirty="0"/>
              <a:t>Age can move forward</a:t>
            </a:r>
          </a:p>
        </p:txBody>
      </p:sp>
      <p:sp>
        <p:nvSpPr>
          <p:cNvPr id="4" name="Slide Number Placeholder 3">
            <a:extLst>
              <a:ext uri="{FF2B5EF4-FFF2-40B4-BE49-F238E27FC236}">
                <a16:creationId xmlns:a16="http://schemas.microsoft.com/office/drawing/2014/main" id="{A95A6B0E-7AD6-67C7-D360-30A50ACF2D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57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766C-6F0E-4E87-657B-AA9A9E12F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F15F0-3F79-FFBF-744F-B630ED106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BF138-2339-DE51-0696-9022A27D8411}"/>
              </a:ext>
            </a:extLst>
          </p:cNvPr>
          <p:cNvSpPr>
            <a:spLocks noGrp="1"/>
          </p:cNvSpPr>
          <p:nvPr>
            <p:ph type="body" idx="1"/>
          </p:nvPr>
        </p:nvSpPr>
        <p:spPr/>
        <p:txBody>
          <a:bodyPr/>
          <a:lstStyle/>
          <a:p>
            <a:r>
              <a:rPr lang="en-US" b="1" u="none" dirty="0"/>
              <a:t>Veteran can move forward</a:t>
            </a:r>
          </a:p>
        </p:txBody>
      </p:sp>
      <p:sp>
        <p:nvSpPr>
          <p:cNvPr id="4" name="Slide Number Placeholder 3">
            <a:extLst>
              <a:ext uri="{FF2B5EF4-FFF2-40B4-BE49-F238E27FC236}">
                <a16:creationId xmlns:a16="http://schemas.microsoft.com/office/drawing/2014/main" id="{C00D5C64-B4E5-5875-86EB-44D686599D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36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Re-evaluate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78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07EA1-16F7-E081-19B5-9EEB3EEFE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7DFD6-4D07-0457-3923-8F1476AF5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91E26-7EF5-ADA3-D355-4BA680B52811}"/>
              </a:ext>
            </a:extLst>
          </p:cNvPr>
          <p:cNvSpPr>
            <a:spLocks noGrp="1"/>
          </p:cNvSpPr>
          <p:nvPr>
            <p:ph type="body" idx="1"/>
          </p:nvPr>
        </p:nvSpPr>
        <p:spPr/>
        <p:txBody>
          <a:bodyPr/>
          <a:lstStyle/>
          <a:p>
            <a:r>
              <a:rPr lang="en-US" b="1" u="none" dirty="0"/>
              <a:t>First Generation can move forward</a:t>
            </a:r>
          </a:p>
        </p:txBody>
      </p:sp>
      <p:sp>
        <p:nvSpPr>
          <p:cNvPr id="4" name="Slide Number Placeholder 3">
            <a:extLst>
              <a:ext uri="{FF2B5EF4-FFF2-40B4-BE49-F238E27FC236}">
                <a16:creationId xmlns:a16="http://schemas.microsoft.com/office/drawing/2014/main" id="{03614730-22EC-AB7A-46CC-85173177B3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39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Placement testing need to reevaluate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0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7610-4C9D-3EB4-4B98-E07D33C6F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A4A3C-A6F5-2C72-E051-CD878C1B1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58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C6AA-FD8F-2D6E-8734-D7002F141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EEE4C-D759-AD8A-4C3C-1BD3A08C005B}"/>
              </a:ext>
            </a:extLst>
          </p:cNvPr>
          <p:cNvSpPr>
            <a:spLocks noGrp="1"/>
          </p:cNvSpPr>
          <p:nvPr>
            <p:ph type="body" orient="vert" idx="1"/>
          </p:nvPr>
        </p:nvSpPr>
        <p:spPr>
          <a:xfrm>
            <a:off x="838200" y="1825625"/>
            <a:ext cx="10515600" cy="3581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9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2223A-95DC-12C1-C160-3A2069356915}"/>
              </a:ext>
            </a:extLst>
          </p:cNvPr>
          <p:cNvSpPr>
            <a:spLocks noGrp="1"/>
          </p:cNvSpPr>
          <p:nvPr>
            <p:ph type="title" orient="vert"/>
          </p:nvPr>
        </p:nvSpPr>
        <p:spPr>
          <a:xfrm>
            <a:off x="8724900" y="365125"/>
            <a:ext cx="2628900" cy="505972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C3D0E9D-1156-88F7-828C-E837CB64A299}"/>
              </a:ext>
            </a:extLst>
          </p:cNvPr>
          <p:cNvSpPr>
            <a:spLocks noGrp="1"/>
          </p:cNvSpPr>
          <p:nvPr>
            <p:ph type="body" orient="vert" idx="1"/>
          </p:nvPr>
        </p:nvSpPr>
        <p:spPr>
          <a:xfrm>
            <a:off x="838200" y="365125"/>
            <a:ext cx="7734300" cy="5059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35FF-B4EB-1A0F-E5D9-81770D58D5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89A1E-FB2C-80E7-5F22-B328D6A211A7}"/>
              </a:ext>
            </a:extLst>
          </p:cNvPr>
          <p:cNvSpPr>
            <a:spLocks noGrp="1"/>
          </p:cNvSpPr>
          <p:nvPr>
            <p:ph idx="1"/>
          </p:nvPr>
        </p:nvSpPr>
        <p:spPr>
          <a:xfrm>
            <a:off x="838200" y="1825625"/>
            <a:ext cx="10515600" cy="350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55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972B-4AFE-F574-8967-5C0E8219F983}"/>
              </a:ext>
            </a:extLst>
          </p:cNvPr>
          <p:cNvSpPr>
            <a:spLocks noGrp="1"/>
          </p:cNvSpPr>
          <p:nvPr>
            <p:ph type="title"/>
          </p:nvPr>
        </p:nvSpPr>
        <p:spPr>
          <a:xfrm>
            <a:off x="831850" y="38210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AC321F-F1E2-9C2D-2482-6E248758BCC8}"/>
              </a:ext>
            </a:extLst>
          </p:cNvPr>
          <p:cNvSpPr>
            <a:spLocks noGrp="1"/>
          </p:cNvSpPr>
          <p:nvPr>
            <p:ph type="body" idx="1"/>
          </p:nvPr>
        </p:nvSpPr>
        <p:spPr>
          <a:xfrm>
            <a:off x="831850" y="35255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331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E84B-3B69-B62D-3745-078E03A67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D16BA-E450-B3AA-38DB-5965FD1F14C8}"/>
              </a:ext>
            </a:extLst>
          </p:cNvPr>
          <p:cNvSpPr>
            <a:spLocks noGrp="1"/>
          </p:cNvSpPr>
          <p:nvPr>
            <p:ph sz="half" idx="1"/>
          </p:nvPr>
        </p:nvSpPr>
        <p:spPr>
          <a:xfrm>
            <a:off x="838200" y="1825625"/>
            <a:ext cx="5181600" cy="354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D34EA-5721-9F87-E935-075704D101B5}"/>
              </a:ext>
            </a:extLst>
          </p:cNvPr>
          <p:cNvSpPr>
            <a:spLocks noGrp="1"/>
          </p:cNvSpPr>
          <p:nvPr>
            <p:ph sz="half" idx="2"/>
          </p:nvPr>
        </p:nvSpPr>
        <p:spPr>
          <a:xfrm>
            <a:off x="6172200" y="1825625"/>
            <a:ext cx="5181600" cy="354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742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4FB2-22FE-2A7C-2B6C-090E77AC57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C0C08-072E-5774-7FF6-4F1D95232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7518F-126E-A90A-15F7-0389731BCE25}"/>
              </a:ext>
            </a:extLst>
          </p:cNvPr>
          <p:cNvSpPr>
            <a:spLocks noGrp="1"/>
          </p:cNvSpPr>
          <p:nvPr>
            <p:ph sz="half" idx="2"/>
          </p:nvPr>
        </p:nvSpPr>
        <p:spPr>
          <a:xfrm>
            <a:off x="839788" y="2505075"/>
            <a:ext cx="5157787" cy="286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15776-B2AF-F8A1-18D4-3E8274C77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0170D6-099D-CDB7-A893-DD2C5219BC5B}"/>
              </a:ext>
            </a:extLst>
          </p:cNvPr>
          <p:cNvSpPr>
            <a:spLocks noGrp="1"/>
          </p:cNvSpPr>
          <p:nvPr>
            <p:ph sz="quarter" idx="4"/>
          </p:nvPr>
        </p:nvSpPr>
        <p:spPr>
          <a:xfrm>
            <a:off x="6172200" y="2505075"/>
            <a:ext cx="5183188" cy="286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6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37C6-2336-C0AF-C70D-D9F751CF4B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81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7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2714-AF0E-F880-CA06-133EEC207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CCD99-0E9C-C9BD-2554-16315558A05D}"/>
              </a:ext>
            </a:extLst>
          </p:cNvPr>
          <p:cNvSpPr>
            <a:spLocks noGrp="1"/>
          </p:cNvSpPr>
          <p:nvPr>
            <p:ph idx="1"/>
          </p:nvPr>
        </p:nvSpPr>
        <p:spPr>
          <a:xfrm>
            <a:off x="5183188" y="987426"/>
            <a:ext cx="6172200" cy="44725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36247-6D99-240D-73A0-50CD8E760E20}"/>
              </a:ext>
            </a:extLst>
          </p:cNvPr>
          <p:cNvSpPr>
            <a:spLocks noGrp="1"/>
          </p:cNvSpPr>
          <p:nvPr>
            <p:ph type="body" sz="half" idx="2"/>
          </p:nvPr>
        </p:nvSpPr>
        <p:spPr>
          <a:xfrm>
            <a:off x="839788" y="2057400"/>
            <a:ext cx="3932237" cy="34026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7739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A07-28F0-6EA1-070E-6B6C92411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F8FCE9-A89A-4775-6499-75DD88D5E7B5}"/>
              </a:ext>
            </a:extLst>
          </p:cNvPr>
          <p:cNvSpPr>
            <a:spLocks noGrp="1"/>
          </p:cNvSpPr>
          <p:nvPr>
            <p:ph type="pic" idx="1"/>
          </p:nvPr>
        </p:nvSpPr>
        <p:spPr>
          <a:xfrm>
            <a:off x="5183188" y="987425"/>
            <a:ext cx="6172200" cy="44550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45A4BC-5B64-AD71-F14D-844AECDCFFE2}"/>
              </a:ext>
            </a:extLst>
          </p:cNvPr>
          <p:cNvSpPr>
            <a:spLocks noGrp="1"/>
          </p:cNvSpPr>
          <p:nvPr>
            <p:ph type="body" sz="half" idx="2"/>
          </p:nvPr>
        </p:nvSpPr>
        <p:spPr>
          <a:xfrm>
            <a:off x="839788" y="2057400"/>
            <a:ext cx="3932237" cy="3385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821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7000" t="4000" r="6000" b="-4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B1F6A-30BA-B73D-AEB4-EE89F4FFB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08F901-3562-EFF7-2038-263B86DB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EFE67E-E0A6-97DA-DCAB-EB5D6B496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26190-E460-465D-B4C4-3F05B1F3126A}" type="datetimeFigureOut">
              <a:rPr lang="en-US" smtClean="0"/>
              <a:t>1/27/2025</a:t>
            </a:fld>
            <a:endParaRPr lang="en-US"/>
          </a:p>
        </p:txBody>
      </p:sp>
      <p:sp>
        <p:nvSpPr>
          <p:cNvPr id="5" name="Footer Placeholder 4">
            <a:extLst>
              <a:ext uri="{FF2B5EF4-FFF2-40B4-BE49-F238E27FC236}">
                <a16:creationId xmlns:a16="http://schemas.microsoft.com/office/drawing/2014/main" id="{FE3DA066-9DD7-9866-0440-204FA4FCF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52F93-360A-5C9F-41EF-629BFE89C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38CB-8CAA-4DA4-A717-7BF842C6CB60}" type="slidenum">
              <a:rPr lang="en-US" smtClean="0"/>
              <a:t>‹#›</a:t>
            </a:fld>
            <a:endParaRPr lang="en-US"/>
          </a:p>
        </p:txBody>
      </p:sp>
      <p:pic>
        <p:nvPicPr>
          <p:cNvPr id="7" name="Picture 6">
            <a:extLst>
              <a:ext uri="{FF2B5EF4-FFF2-40B4-BE49-F238E27FC236}">
                <a16:creationId xmlns:a16="http://schemas.microsoft.com/office/drawing/2014/main" id="{F6488D14-44F8-AD12-946A-7776CD1EF8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593151"/>
            <a:ext cx="12192000" cy="1264849"/>
          </a:xfrm>
          <a:prstGeom prst="rect">
            <a:avLst/>
          </a:prstGeom>
        </p:spPr>
      </p:pic>
    </p:spTree>
    <p:extLst>
      <p:ext uri="{BB962C8B-B14F-4D97-AF65-F5344CB8AC3E}">
        <p14:creationId xmlns:p14="http://schemas.microsoft.com/office/powerpoint/2010/main" val="331078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yriad Pro Black" panose="020B09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4961-1D26-33F7-6294-3F06D6492DD1}"/>
              </a:ext>
            </a:extLst>
          </p:cNvPr>
          <p:cNvSpPr>
            <a:spLocks noGrp="1"/>
          </p:cNvSpPr>
          <p:nvPr>
            <p:ph type="ctrTitle"/>
          </p:nvPr>
        </p:nvSpPr>
        <p:spPr>
          <a:xfrm>
            <a:off x="736601" y="921328"/>
            <a:ext cx="10718799" cy="2387600"/>
          </a:xfrm>
        </p:spPr>
        <p:txBody>
          <a:bodyPr/>
          <a:lstStyle/>
          <a:p>
            <a:r>
              <a:rPr lang="en-US" u="sng" dirty="0"/>
              <a:t>AIMS Redesign Subcommittee</a:t>
            </a:r>
          </a:p>
        </p:txBody>
      </p:sp>
      <p:sp>
        <p:nvSpPr>
          <p:cNvPr id="3" name="Subtitle 2">
            <a:extLst>
              <a:ext uri="{FF2B5EF4-FFF2-40B4-BE49-F238E27FC236}">
                <a16:creationId xmlns:a16="http://schemas.microsoft.com/office/drawing/2014/main" id="{110F2D72-C2C7-CA98-D4DB-E9E980715910}"/>
              </a:ext>
            </a:extLst>
          </p:cNvPr>
          <p:cNvSpPr>
            <a:spLocks noGrp="1"/>
          </p:cNvSpPr>
          <p:nvPr>
            <p:ph type="subTitle" idx="1"/>
          </p:nvPr>
        </p:nvSpPr>
        <p:spPr>
          <a:xfrm>
            <a:off x="2623893" y="3539547"/>
            <a:ext cx="6788726" cy="1655762"/>
          </a:xfrm>
        </p:spPr>
        <p:txBody>
          <a:bodyPr/>
          <a:lstStyle/>
          <a:p>
            <a:r>
              <a:rPr lang="en-US" dirty="0"/>
              <a:t>January 6</a:t>
            </a:r>
            <a:r>
              <a:rPr lang="en-US" baseline="30000" dirty="0"/>
              <a:t>th</a:t>
            </a:r>
            <a:r>
              <a:rPr lang="en-US" dirty="0"/>
              <a:t>, 2025</a:t>
            </a:r>
          </a:p>
          <a:p>
            <a:r>
              <a:rPr lang="en-US" dirty="0"/>
              <a:t>Full-Committee Meeting</a:t>
            </a:r>
          </a:p>
        </p:txBody>
      </p:sp>
      <p:pic>
        <p:nvPicPr>
          <p:cNvPr id="4" name="Picture 3" descr="A blue bird with yellow text&#10;&#10;Description automatically generated">
            <a:extLst>
              <a:ext uri="{FF2B5EF4-FFF2-40B4-BE49-F238E27FC236}">
                <a16:creationId xmlns:a16="http://schemas.microsoft.com/office/drawing/2014/main" id="{40C51791-E9B5-1C0D-F892-49AD2E66EA5D}"/>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272428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2987190" y="423817"/>
            <a:ext cx="6035275" cy="5120455"/>
          </a:xfrm>
        </p:spPr>
        <p:txBody>
          <a:bodyPr>
            <a:normAutofit fontScale="92500" lnSpcReduction="10000"/>
          </a:bodyPr>
          <a:lstStyle/>
          <a:p>
            <a:pPr marL="0" indent="0">
              <a:spcAft>
                <a:spcPts val="1200"/>
              </a:spcAft>
              <a:buNone/>
            </a:pPr>
            <a:r>
              <a:rPr lang="en-US" u="sng" dirty="0"/>
              <a:t>Placement Testing</a:t>
            </a:r>
          </a:p>
          <a:p>
            <a:pPr marL="0" lvl="1" indent="0">
              <a:spcBef>
                <a:spcPts val="1000"/>
              </a:spcBef>
              <a:buNone/>
            </a:pPr>
            <a:r>
              <a:rPr lang="en-US" b="1" dirty="0">
                <a:solidFill>
                  <a:srgbClr val="111111"/>
                </a:solidFill>
                <a:latin typeface="-apple-system"/>
              </a:rPr>
              <a:t>PDP Indicators</a:t>
            </a:r>
          </a:p>
          <a:p>
            <a:pPr marL="342900" lvl="1" indent="-342900">
              <a:spcBef>
                <a:spcPts val="1000"/>
              </a:spcBef>
            </a:pPr>
            <a:r>
              <a:rPr lang="en-US" b="0" i="0" dirty="0">
                <a:solidFill>
                  <a:srgbClr val="111111"/>
                </a:solidFill>
                <a:effectLst/>
                <a:latin typeface="-apple-system"/>
              </a:rPr>
              <a:t>Math Placement (</a:t>
            </a:r>
            <a:r>
              <a:rPr lang="en-US" dirty="0">
                <a:solidFill>
                  <a:srgbClr val="111111"/>
                </a:solidFill>
                <a:latin typeface="-apple-system"/>
              </a:rPr>
              <a:t>Required)</a:t>
            </a:r>
            <a:r>
              <a:rPr lang="en-US" sz="2000" dirty="0">
                <a:solidFill>
                  <a:srgbClr val="111111"/>
                </a:solidFill>
                <a:latin typeface="-apple-system"/>
              </a:rPr>
              <a:t> </a:t>
            </a:r>
          </a:p>
          <a:p>
            <a:pPr marL="800100" lvl="2" indent="-342900">
              <a:spcBef>
                <a:spcPts val="1000"/>
              </a:spcBef>
            </a:pPr>
            <a:r>
              <a:rPr lang="en-US" sz="1600" dirty="0">
                <a:solidFill>
                  <a:srgbClr val="111111"/>
                </a:solidFill>
                <a:latin typeface="-apple-system"/>
              </a:rPr>
              <a:t>Student was college-ready in math upon enrollment based on your institution's math placement policies. If unknown, enter UK. This field is used to populate the English/Math Placement dashboard filters. If you enter UK in the Math/English Placement fields for all students, you will not be able to filter students by English/Math Placement in the dashboards.</a:t>
            </a:r>
          </a:p>
          <a:p>
            <a:pPr marL="342900" lvl="1" indent="-342900">
              <a:spcBef>
                <a:spcPts val="1000"/>
              </a:spcBef>
            </a:pPr>
            <a:r>
              <a:rPr lang="en-US" sz="2000" b="0" i="0" dirty="0">
                <a:solidFill>
                  <a:srgbClr val="111111"/>
                </a:solidFill>
                <a:effectLst/>
                <a:latin typeface="-apple-system"/>
              </a:rPr>
              <a:t>English Placement (Required)</a:t>
            </a:r>
          </a:p>
          <a:p>
            <a:pPr marL="800100" lvl="2" indent="-342900">
              <a:spcBef>
                <a:spcPts val="1000"/>
              </a:spcBef>
            </a:pPr>
            <a:r>
              <a:rPr lang="en-US" sz="1600" b="0" i="0" dirty="0">
                <a:solidFill>
                  <a:srgbClr val="111111"/>
                </a:solidFill>
                <a:effectLst/>
                <a:latin typeface="-apple-system"/>
              </a:rPr>
              <a:t>Student was college-ready in English upon enrollment based on your institution's English placement policies. If unknown, enter UK. This field is used to populate the English/Math Placement dashboard filters. If you enter UK in the Math/English Placement fields for all students, you will not be able to filter students by English/Math Placement in the dashboards.</a:t>
            </a:r>
          </a:p>
          <a:p>
            <a:pPr marL="342900" lvl="1" indent="-342900">
              <a:spcBef>
                <a:spcPts val="1000"/>
              </a:spcBef>
            </a:pPr>
            <a:r>
              <a:rPr lang="en-US" sz="2000" dirty="0">
                <a:solidFill>
                  <a:srgbClr val="111111"/>
                </a:solidFill>
                <a:latin typeface="-apple-system"/>
              </a:rPr>
              <a:t>Reading Placement (Not Required V2.0)</a:t>
            </a:r>
          </a:p>
          <a:p>
            <a:pPr marL="800100" lvl="2" indent="-342900">
              <a:spcBef>
                <a:spcPts val="1000"/>
              </a:spcBef>
            </a:pPr>
            <a:r>
              <a:rPr lang="en-US" sz="1600" b="0" i="0" dirty="0">
                <a:solidFill>
                  <a:srgbClr val="111111"/>
                </a:solidFill>
                <a:effectLst/>
                <a:latin typeface="-apple-system"/>
              </a:rPr>
              <a:t>Student was college ready in reading at time of first enrollment based on your institution's reading placement policies.</a:t>
            </a:r>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39758" y="765271"/>
            <a:ext cx="239988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Overview</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solidFill>
              </a:rPr>
              <a:t>Placement Testing</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Next Steps</a:t>
            </a:r>
          </a:p>
          <a:p>
            <a:pPr marL="0" indent="0">
              <a:spcAft>
                <a:spcPts val="1200"/>
              </a:spcAft>
              <a:buNone/>
            </a:pPr>
            <a:endParaRPr lang="en-US" sz="2000" b="1" dirty="0">
              <a:solidFill>
                <a:schemeClr val="bg1"/>
              </a:solidFill>
            </a:endParaRPr>
          </a:p>
        </p:txBody>
      </p:sp>
      <p:pic>
        <p:nvPicPr>
          <p:cNvPr id="4" name="Picture 3" descr="A blue bird with yellow text&#10;&#10;Description automatically generated">
            <a:extLst>
              <a:ext uri="{FF2B5EF4-FFF2-40B4-BE49-F238E27FC236}">
                <a16:creationId xmlns:a16="http://schemas.microsoft.com/office/drawing/2014/main" id="{D18E694A-1D8E-EA99-D124-6D97373826BB}"/>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2" name="TextBox 1">
            <a:extLst>
              <a:ext uri="{FF2B5EF4-FFF2-40B4-BE49-F238E27FC236}">
                <a16:creationId xmlns:a16="http://schemas.microsoft.com/office/drawing/2014/main" id="{D5D4DCD8-670C-4062-9C85-C9612F490218}"/>
              </a:ext>
            </a:extLst>
          </p:cNvPr>
          <p:cNvSpPr txBox="1"/>
          <p:nvPr/>
        </p:nvSpPr>
        <p:spPr>
          <a:xfrm>
            <a:off x="8605777" y="2497976"/>
            <a:ext cx="3640104" cy="1862048"/>
          </a:xfrm>
          <a:prstGeom prst="rect">
            <a:avLst/>
          </a:prstGeom>
          <a:noFill/>
        </p:spPr>
        <p:txBody>
          <a:bodyPr wrap="square" rtlCol="0">
            <a:spAutoFit/>
          </a:bodyPr>
          <a:lstStyle/>
          <a:p>
            <a:pPr marL="1257300" lvl="3" indent="-342900">
              <a:spcBef>
                <a:spcPts val="1000"/>
              </a:spcBef>
            </a:pPr>
            <a:r>
              <a:rPr lang="en-US" sz="1800" b="0" i="0" dirty="0">
                <a:solidFill>
                  <a:srgbClr val="111111"/>
                </a:solidFill>
                <a:effectLst/>
                <a:latin typeface="-apple-system"/>
              </a:rPr>
              <a:t>Valid Codes:</a:t>
            </a:r>
          </a:p>
          <a:p>
            <a:pPr marL="1257300" lvl="3" indent="-342900">
              <a:spcBef>
                <a:spcPts val="1000"/>
              </a:spcBef>
            </a:pPr>
            <a:r>
              <a:rPr lang="en-US" sz="1800" b="0" i="0" dirty="0">
                <a:solidFill>
                  <a:srgbClr val="111111"/>
                </a:solidFill>
                <a:effectLst/>
                <a:latin typeface="-apple-system"/>
              </a:rPr>
              <a:t>C = College ready</a:t>
            </a:r>
          </a:p>
          <a:p>
            <a:pPr marL="1257300" lvl="3" indent="-342900">
              <a:spcBef>
                <a:spcPts val="1000"/>
              </a:spcBef>
            </a:pPr>
            <a:r>
              <a:rPr lang="en-US" sz="1800" b="0" i="0" dirty="0">
                <a:solidFill>
                  <a:srgbClr val="111111"/>
                </a:solidFill>
                <a:effectLst/>
                <a:latin typeface="-apple-system"/>
              </a:rPr>
              <a:t>N = Not college ready</a:t>
            </a:r>
          </a:p>
          <a:p>
            <a:pPr marL="1257300" lvl="3" indent="-342900">
              <a:spcBef>
                <a:spcPts val="1000"/>
              </a:spcBef>
            </a:pPr>
            <a:r>
              <a:rPr lang="en-US" sz="1800" b="0" i="0" dirty="0">
                <a:solidFill>
                  <a:srgbClr val="111111"/>
                </a:solidFill>
                <a:effectLst/>
                <a:latin typeface="-apple-system"/>
              </a:rPr>
              <a:t>UK = Unknown</a:t>
            </a:r>
          </a:p>
          <a:p>
            <a:endParaRPr lang="en-US" dirty="0"/>
          </a:p>
        </p:txBody>
      </p:sp>
    </p:spTree>
    <p:extLst>
      <p:ext uri="{BB962C8B-B14F-4D97-AF65-F5344CB8AC3E}">
        <p14:creationId xmlns:p14="http://schemas.microsoft.com/office/powerpoint/2010/main" val="206575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F54E-E5A1-C072-8C32-24F6C522DC3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DA8D95-85FF-C879-BB8C-05E4D613209B}"/>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1F5BE7AC-D04B-3963-B244-E9A4C9503892}"/>
              </a:ext>
            </a:extLst>
          </p:cNvPr>
          <p:cNvSpPr>
            <a:spLocks noGrp="1"/>
          </p:cNvSpPr>
          <p:nvPr>
            <p:ph sz="half" idx="2"/>
          </p:nvPr>
        </p:nvSpPr>
        <p:spPr>
          <a:xfrm>
            <a:off x="2987190" y="423817"/>
            <a:ext cx="8460172" cy="5120455"/>
          </a:xfrm>
        </p:spPr>
        <p:txBody>
          <a:bodyPr>
            <a:normAutofit/>
          </a:bodyPr>
          <a:lstStyle/>
          <a:p>
            <a:pPr marL="0" indent="0">
              <a:spcAft>
                <a:spcPts val="1200"/>
              </a:spcAft>
              <a:buNone/>
            </a:pPr>
            <a:r>
              <a:rPr lang="en-US" u="sng" dirty="0"/>
              <a:t>Placement Testing</a:t>
            </a:r>
            <a:br>
              <a:rPr lang="en-US" u="sng" dirty="0"/>
            </a:br>
            <a:endParaRPr lang="en-US" u="sng" dirty="0"/>
          </a:p>
          <a:p>
            <a:pPr marL="0" lvl="1" indent="0">
              <a:spcBef>
                <a:spcPts val="1000"/>
              </a:spcBef>
              <a:buNone/>
            </a:pPr>
            <a:r>
              <a:rPr lang="en-US" b="1" dirty="0">
                <a:solidFill>
                  <a:srgbClr val="111111"/>
                </a:solidFill>
                <a:latin typeface="-apple-system"/>
              </a:rPr>
              <a:t>AIMS Indicator </a:t>
            </a:r>
            <a:br>
              <a:rPr lang="en-US" b="1" dirty="0">
                <a:solidFill>
                  <a:srgbClr val="111111"/>
                </a:solidFill>
                <a:latin typeface="-apple-system"/>
              </a:rPr>
            </a:br>
            <a:endParaRPr lang="en-US" b="1" dirty="0">
              <a:solidFill>
                <a:srgbClr val="111111"/>
              </a:solidFill>
              <a:latin typeface="-apple-system"/>
            </a:endParaRPr>
          </a:p>
          <a:p>
            <a:pPr marL="342900" lvl="1" indent="-342900">
              <a:spcBef>
                <a:spcPts val="1000"/>
              </a:spcBef>
            </a:pPr>
            <a:r>
              <a:rPr lang="en-US" b="0" i="0" dirty="0">
                <a:solidFill>
                  <a:srgbClr val="111111"/>
                </a:solidFill>
                <a:effectLst/>
                <a:latin typeface="-apple-system"/>
              </a:rPr>
              <a:t>Skill Assessment/Placement Test Results (Required)</a:t>
            </a:r>
          </a:p>
          <a:p>
            <a:pPr marL="800100" lvl="2" indent="-342900">
              <a:spcBef>
                <a:spcPts val="1000"/>
              </a:spcBef>
            </a:pPr>
            <a:r>
              <a:rPr lang="en-US" dirty="0">
                <a:solidFill>
                  <a:srgbClr val="111111"/>
                </a:solidFill>
                <a:latin typeface="-apple-system"/>
              </a:rPr>
              <a:t>Indicate the tests the institution uses for placement, how many first-time students took the test, and how many were placed in remedial or developmental courses based on the test results. The numbers of students recorded in this table do not need to equal the total number of first-time entering students. </a:t>
            </a:r>
            <a:endParaRPr lang="en-US" b="0" i="0" dirty="0">
              <a:solidFill>
                <a:srgbClr val="111111"/>
              </a:solidFill>
              <a:effectLst/>
              <a:latin typeface="-apple-system"/>
            </a:endParaRPr>
          </a:p>
        </p:txBody>
      </p:sp>
      <p:sp>
        <p:nvSpPr>
          <p:cNvPr id="12" name="Content Placeholder 2">
            <a:extLst>
              <a:ext uri="{FF2B5EF4-FFF2-40B4-BE49-F238E27FC236}">
                <a16:creationId xmlns:a16="http://schemas.microsoft.com/office/drawing/2014/main" id="{6E1CFBA5-1CB7-14FD-DC82-DD3E38CF6B06}"/>
              </a:ext>
            </a:extLst>
          </p:cNvPr>
          <p:cNvSpPr txBox="1">
            <a:spLocks/>
          </p:cNvSpPr>
          <p:nvPr/>
        </p:nvSpPr>
        <p:spPr>
          <a:xfrm>
            <a:off x="139758" y="765271"/>
            <a:ext cx="239988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Overview</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solidFill>
              </a:rPr>
              <a:t>Placement Testing</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Next Steps</a:t>
            </a:r>
          </a:p>
          <a:p>
            <a:pPr marL="0" indent="0">
              <a:spcAft>
                <a:spcPts val="1200"/>
              </a:spcAft>
              <a:buNone/>
            </a:pPr>
            <a:endParaRPr lang="en-US" sz="2000" b="1" dirty="0">
              <a:solidFill>
                <a:schemeClr val="bg1"/>
              </a:solidFill>
            </a:endParaRPr>
          </a:p>
        </p:txBody>
      </p:sp>
      <p:pic>
        <p:nvPicPr>
          <p:cNvPr id="4" name="Picture 3" descr="A blue bird with yellow text&#10;&#10;Description automatically generated">
            <a:extLst>
              <a:ext uri="{FF2B5EF4-FFF2-40B4-BE49-F238E27FC236}">
                <a16:creationId xmlns:a16="http://schemas.microsoft.com/office/drawing/2014/main" id="{4CD04513-ACF5-301F-B8FA-1CBF1F41E50E}"/>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19105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3C3CE-090F-39D2-E683-1599DF8B0D8A}"/>
              </a:ext>
            </a:extLst>
          </p:cNvPr>
          <p:cNvSpPr>
            <a:spLocks noGrp="1"/>
          </p:cNvSpPr>
          <p:nvPr>
            <p:ph type="ctrTitle"/>
          </p:nvPr>
        </p:nvSpPr>
        <p:spPr>
          <a:xfrm>
            <a:off x="1524000" y="1338932"/>
            <a:ext cx="9144000" cy="2387600"/>
          </a:xfrm>
        </p:spPr>
        <p:txBody>
          <a:bodyPr/>
          <a:lstStyle/>
          <a:p>
            <a:r>
              <a:rPr lang="en-US" dirty="0">
                <a:solidFill>
                  <a:srgbClr val="3D88B0"/>
                </a:solidFill>
              </a:rPr>
              <a:t>Anything Else?</a:t>
            </a:r>
          </a:p>
        </p:txBody>
      </p:sp>
    </p:spTree>
    <p:extLst>
      <p:ext uri="{BB962C8B-B14F-4D97-AF65-F5344CB8AC3E}">
        <p14:creationId xmlns:p14="http://schemas.microsoft.com/office/powerpoint/2010/main" val="224292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175E58-3C9D-7B4F-5F05-741EACA78CB6}"/>
              </a:ext>
            </a:extLst>
          </p:cNvPr>
          <p:cNvSpPr>
            <a:spLocks noGrp="1"/>
          </p:cNvSpPr>
          <p:nvPr>
            <p:ph sz="half" idx="1"/>
          </p:nvPr>
        </p:nvSpPr>
        <p:spPr>
          <a:xfrm>
            <a:off x="581529" y="296563"/>
            <a:ext cx="3974430" cy="5075538"/>
          </a:xfrm>
        </p:spPr>
        <p:txBody>
          <a:bodyPr anchor="ctr">
            <a:normAutofit fontScale="62500" lnSpcReduction="20000"/>
          </a:bodyPr>
          <a:lstStyle/>
          <a:p>
            <a:pPr marL="0" indent="0" algn="r">
              <a:buNone/>
            </a:pPr>
            <a:r>
              <a:rPr lang="en-US" sz="4000" b="1" dirty="0">
                <a:solidFill>
                  <a:schemeClr val="accent5">
                    <a:lumMod val="75000"/>
                  </a:schemeClr>
                </a:solidFill>
              </a:rPr>
              <a:t>Agenda</a:t>
            </a:r>
            <a:endParaRPr lang="en-US" b="1" dirty="0">
              <a:solidFill>
                <a:schemeClr val="accent5">
                  <a:lumMod val="75000"/>
                </a:schemeClr>
              </a:solidFill>
            </a:endParaRPr>
          </a:p>
        </p:txBody>
      </p:sp>
      <p:sp>
        <p:nvSpPr>
          <p:cNvPr id="8" name="Content Placeholder 7">
            <a:extLst>
              <a:ext uri="{FF2B5EF4-FFF2-40B4-BE49-F238E27FC236}">
                <a16:creationId xmlns:a16="http://schemas.microsoft.com/office/drawing/2014/main" id="{B3534424-4125-54BF-8C03-0C887260BB33}"/>
              </a:ext>
            </a:extLst>
          </p:cNvPr>
          <p:cNvSpPr>
            <a:spLocks noGrp="1"/>
          </p:cNvSpPr>
          <p:nvPr>
            <p:ph sz="half" idx="2"/>
          </p:nvPr>
        </p:nvSpPr>
        <p:spPr>
          <a:xfrm>
            <a:off x="6568516" y="296563"/>
            <a:ext cx="4287982" cy="5075537"/>
          </a:xfrm>
        </p:spPr>
        <p:txBody>
          <a:bodyPr anchor="ctr">
            <a:normAutofit fontScale="62500" lnSpcReduction="20000"/>
          </a:bodyPr>
          <a:lstStyle/>
          <a:p>
            <a:pPr marL="0" indent="0">
              <a:lnSpc>
                <a:spcPct val="120000"/>
              </a:lnSpc>
              <a:spcAft>
                <a:spcPts val="1200"/>
              </a:spcAft>
              <a:buNone/>
            </a:pPr>
            <a:r>
              <a:rPr lang="en-US" sz="3200" dirty="0">
                <a:solidFill>
                  <a:schemeClr val="accent5">
                    <a:lumMod val="75000"/>
                  </a:schemeClr>
                </a:solidFill>
              </a:rPr>
              <a:t>PDP Overlap</a:t>
            </a:r>
          </a:p>
          <a:p>
            <a:pPr marL="0" indent="0">
              <a:lnSpc>
                <a:spcPct val="120000"/>
              </a:lnSpc>
              <a:spcAft>
                <a:spcPts val="1200"/>
              </a:spcAft>
              <a:buNone/>
            </a:pPr>
            <a:r>
              <a:rPr lang="en-US" sz="3200" dirty="0">
                <a:solidFill>
                  <a:schemeClr val="accent5">
                    <a:lumMod val="75000"/>
                  </a:schemeClr>
                </a:solidFill>
              </a:rPr>
              <a:t>First Time</a:t>
            </a:r>
          </a:p>
          <a:p>
            <a:pPr marL="0" indent="0">
              <a:lnSpc>
                <a:spcPct val="120000"/>
              </a:lnSpc>
              <a:spcAft>
                <a:spcPts val="1200"/>
              </a:spcAft>
              <a:buNone/>
            </a:pPr>
            <a:r>
              <a:rPr lang="en-US" sz="3200" dirty="0">
                <a:solidFill>
                  <a:schemeClr val="accent5">
                    <a:lumMod val="75000"/>
                  </a:schemeClr>
                </a:solidFill>
              </a:rPr>
              <a:t>Residence</a:t>
            </a:r>
          </a:p>
          <a:p>
            <a:pPr marL="0" indent="0">
              <a:lnSpc>
                <a:spcPct val="120000"/>
              </a:lnSpc>
              <a:spcAft>
                <a:spcPts val="1200"/>
              </a:spcAft>
              <a:buNone/>
            </a:pPr>
            <a:r>
              <a:rPr lang="en-US" sz="3200" dirty="0">
                <a:solidFill>
                  <a:schemeClr val="accent5">
                    <a:lumMod val="75000"/>
                  </a:schemeClr>
                </a:solidFill>
              </a:rPr>
              <a:t>Age</a:t>
            </a:r>
          </a:p>
          <a:p>
            <a:pPr marL="0" indent="0">
              <a:lnSpc>
                <a:spcPct val="120000"/>
              </a:lnSpc>
              <a:spcAft>
                <a:spcPts val="1200"/>
              </a:spcAft>
              <a:buNone/>
            </a:pPr>
            <a:r>
              <a:rPr lang="en-US" sz="3200" dirty="0">
                <a:solidFill>
                  <a:schemeClr val="accent5">
                    <a:lumMod val="75000"/>
                  </a:schemeClr>
                </a:solidFill>
              </a:rPr>
              <a:t>Military Status </a:t>
            </a:r>
          </a:p>
          <a:p>
            <a:pPr marL="0" indent="0">
              <a:lnSpc>
                <a:spcPct val="120000"/>
              </a:lnSpc>
              <a:spcAft>
                <a:spcPts val="1200"/>
              </a:spcAft>
              <a:buNone/>
            </a:pPr>
            <a:r>
              <a:rPr lang="en-US" sz="3200" dirty="0">
                <a:solidFill>
                  <a:schemeClr val="accent5">
                    <a:lumMod val="75000"/>
                  </a:schemeClr>
                </a:solidFill>
              </a:rPr>
              <a:t>High School Completion</a:t>
            </a:r>
          </a:p>
          <a:p>
            <a:pPr marL="0" indent="0">
              <a:lnSpc>
                <a:spcPct val="120000"/>
              </a:lnSpc>
              <a:spcAft>
                <a:spcPts val="1200"/>
              </a:spcAft>
              <a:buNone/>
            </a:pPr>
            <a:r>
              <a:rPr lang="en-US" sz="3200" dirty="0">
                <a:solidFill>
                  <a:schemeClr val="accent5">
                    <a:lumMod val="75000"/>
                  </a:schemeClr>
                </a:solidFill>
              </a:rPr>
              <a:t>First Generation</a:t>
            </a:r>
          </a:p>
          <a:p>
            <a:pPr marL="0" indent="0">
              <a:lnSpc>
                <a:spcPct val="120000"/>
              </a:lnSpc>
              <a:spcAft>
                <a:spcPts val="1200"/>
              </a:spcAft>
              <a:buNone/>
            </a:pPr>
            <a:r>
              <a:rPr lang="en-US" sz="3200" dirty="0">
                <a:solidFill>
                  <a:schemeClr val="accent5">
                    <a:lumMod val="75000"/>
                  </a:schemeClr>
                </a:solidFill>
              </a:rPr>
              <a:t>Placement Testing</a:t>
            </a:r>
          </a:p>
          <a:p>
            <a:pPr marL="0" indent="0">
              <a:lnSpc>
                <a:spcPct val="120000"/>
              </a:lnSpc>
              <a:spcAft>
                <a:spcPts val="1200"/>
              </a:spcAft>
              <a:buNone/>
            </a:pPr>
            <a:r>
              <a:rPr lang="en-US" sz="3200" dirty="0">
                <a:solidFill>
                  <a:schemeClr val="accent5">
                    <a:lumMod val="75000"/>
                  </a:schemeClr>
                </a:solidFill>
              </a:rPr>
              <a:t>Next Steps</a:t>
            </a:r>
          </a:p>
        </p:txBody>
      </p:sp>
      <p:sp>
        <p:nvSpPr>
          <p:cNvPr id="9" name="Left Brace 8">
            <a:extLst>
              <a:ext uri="{FF2B5EF4-FFF2-40B4-BE49-F238E27FC236}">
                <a16:creationId xmlns:a16="http://schemas.microsoft.com/office/drawing/2014/main" id="{6CDF00C1-B663-A177-F866-CE558091672D}"/>
              </a:ext>
            </a:extLst>
          </p:cNvPr>
          <p:cNvSpPr/>
          <p:nvPr/>
        </p:nvSpPr>
        <p:spPr>
          <a:xfrm>
            <a:off x="5009271" y="1059872"/>
            <a:ext cx="1043709" cy="3678383"/>
          </a:xfrm>
          <a:prstGeom prst="leftBrace">
            <a:avLst>
              <a:gd name="adj1" fmla="val 33997"/>
              <a:gd name="adj2" fmla="val 50000"/>
            </a:avLst>
          </a:prstGeom>
          <a:ln w="127000" cap="sq">
            <a:solidFill>
              <a:srgbClr val="FF0000"/>
            </a:solidFill>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descr="A blue bird with yellow text&#10;&#10;Description automatically generated">
            <a:extLst>
              <a:ext uri="{FF2B5EF4-FFF2-40B4-BE49-F238E27FC236}">
                <a16:creationId xmlns:a16="http://schemas.microsoft.com/office/drawing/2014/main" id="{461240F6-A655-2B70-31D9-A711C0767FBA}"/>
              </a:ext>
            </a:extLst>
          </p:cNvPr>
          <p:cNvPicPr>
            <a:picLocks noChangeAspect="1"/>
          </p:cNvPicPr>
          <p:nvPr/>
        </p:nvPicPr>
        <p:blipFill rotWithShape="1">
          <a:blip r:embed="rId2">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207706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3105210" y="357052"/>
            <a:ext cx="7719543" cy="5123642"/>
          </a:xfrm>
        </p:spPr>
        <p:txBody>
          <a:bodyPr>
            <a:normAutofit/>
          </a:bodyPr>
          <a:lstStyle/>
          <a:p>
            <a:pPr marL="0" indent="0">
              <a:spcAft>
                <a:spcPts val="1200"/>
              </a:spcAft>
              <a:buNone/>
            </a:pPr>
            <a:r>
              <a:rPr lang="en-US" sz="2400" u="sng" dirty="0"/>
              <a:t>PDP Overlap</a:t>
            </a:r>
          </a:p>
          <a:p>
            <a:endParaRPr lang="en-US" sz="2000" b="1" dirty="0"/>
          </a:p>
          <a:p>
            <a:pPr marL="0" indent="0">
              <a:buNone/>
            </a:pPr>
            <a:endParaRPr lang="en-US" sz="2000" b="1" dirty="0"/>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80753" y="535198"/>
            <a:ext cx="242909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solidFill>
              </a:rPr>
              <a:t>PDP Overlap</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F7550A7C-90B5-6C70-F91C-EC5A576E85D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11" name="TextBox 10">
            <a:extLst>
              <a:ext uri="{FF2B5EF4-FFF2-40B4-BE49-F238E27FC236}">
                <a16:creationId xmlns:a16="http://schemas.microsoft.com/office/drawing/2014/main" id="{121B25FD-30E1-5AEB-A53E-BD2C7934949B}"/>
              </a:ext>
            </a:extLst>
          </p:cNvPr>
          <p:cNvSpPr txBox="1"/>
          <p:nvPr/>
        </p:nvSpPr>
        <p:spPr>
          <a:xfrm>
            <a:off x="3105210" y="1507631"/>
            <a:ext cx="3978496" cy="2862322"/>
          </a:xfrm>
          <a:prstGeom prst="rect">
            <a:avLst/>
          </a:prstGeom>
          <a:noFill/>
        </p:spPr>
        <p:txBody>
          <a:bodyPr wrap="square" rtlCol="0">
            <a:spAutoFit/>
          </a:bodyPr>
          <a:lstStyle/>
          <a:p>
            <a:r>
              <a:rPr lang="en-US" dirty="0">
                <a:latin typeface="Myriad Pro" panose="020B0503030403020204"/>
              </a:rPr>
              <a:t>PDP Indicator (First Time Only)</a:t>
            </a:r>
          </a:p>
          <a:p>
            <a:endParaRPr lang="en-US" dirty="0">
              <a:latin typeface="Myriad Pro" panose="020B0503030403020204"/>
            </a:endParaRPr>
          </a:p>
          <a:p>
            <a:pPr marL="285750" indent="-285750">
              <a:buFont typeface="Arial" panose="020B0604020202020204" pitchFamily="34" charset="0"/>
              <a:buChar char="•"/>
            </a:pPr>
            <a:r>
              <a:rPr lang="en-US" dirty="0">
                <a:latin typeface="Myriad Pro" panose="020B0503030403020204"/>
              </a:rPr>
              <a:t>Enrollment Type</a:t>
            </a:r>
          </a:p>
          <a:p>
            <a:pPr marL="285750" indent="-285750">
              <a:buFont typeface="Arial" panose="020B0604020202020204" pitchFamily="34" charset="0"/>
              <a:buChar char="•"/>
            </a:pPr>
            <a:r>
              <a:rPr lang="en-US" dirty="0">
                <a:latin typeface="Myriad Pro" panose="020B0503030403020204"/>
              </a:rPr>
              <a:t>State</a:t>
            </a:r>
          </a:p>
          <a:p>
            <a:pPr marL="285750" indent="-285750">
              <a:buFont typeface="Arial" panose="020B0604020202020204" pitchFamily="34" charset="0"/>
              <a:buChar char="•"/>
            </a:pPr>
            <a:r>
              <a:rPr lang="en-US" dirty="0">
                <a:latin typeface="Myriad Pro" panose="020B0503030403020204"/>
              </a:rPr>
              <a:t>Date of Birth</a:t>
            </a:r>
          </a:p>
          <a:p>
            <a:pPr marL="285750" indent="-285750">
              <a:buFont typeface="Arial" panose="020B0604020202020204" pitchFamily="34" charset="0"/>
              <a:buChar char="•"/>
            </a:pPr>
            <a:r>
              <a:rPr lang="en-US" dirty="0">
                <a:latin typeface="Myriad Pro" panose="020B0503030403020204"/>
              </a:rPr>
              <a:t>Military Status</a:t>
            </a:r>
          </a:p>
          <a:p>
            <a:pPr marL="285750" indent="-285750">
              <a:buFont typeface="Arial" panose="020B0604020202020204" pitchFamily="34" charset="0"/>
              <a:buChar char="•"/>
            </a:pPr>
            <a:r>
              <a:rPr lang="en-US" dirty="0">
                <a:latin typeface="Myriad Pro" panose="020B0503030403020204"/>
              </a:rPr>
              <a:t>HS Completion Status</a:t>
            </a:r>
          </a:p>
          <a:p>
            <a:pPr marL="285750" indent="-285750">
              <a:buFont typeface="Arial" panose="020B0604020202020204" pitchFamily="34" charset="0"/>
              <a:buChar char="•"/>
            </a:pPr>
            <a:r>
              <a:rPr lang="en-US" dirty="0">
                <a:latin typeface="Myriad Pro" panose="020B0503030403020204"/>
              </a:rPr>
              <a:t>First Gen</a:t>
            </a:r>
          </a:p>
          <a:p>
            <a:pPr marL="285750" indent="-285750">
              <a:buFont typeface="Arial" panose="020B0604020202020204" pitchFamily="34" charset="0"/>
              <a:buChar char="•"/>
            </a:pPr>
            <a:r>
              <a:rPr lang="en-US" dirty="0">
                <a:latin typeface="Myriad Pro" panose="020B0503030403020204"/>
              </a:rPr>
              <a:t>Math Placement/ English Placement/Reading Placement</a:t>
            </a:r>
          </a:p>
        </p:txBody>
      </p:sp>
      <p:sp>
        <p:nvSpPr>
          <p:cNvPr id="13" name="TextBox 12">
            <a:extLst>
              <a:ext uri="{FF2B5EF4-FFF2-40B4-BE49-F238E27FC236}">
                <a16:creationId xmlns:a16="http://schemas.microsoft.com/office/drawing/2014/main" id="{08D2422F-A1A7-4399-2B39-3E4F41F3D1E5}"/>
              </a:ext>
            </a:extLst>
          </p:cNvPr>
          <p:cNvSpPr txBox="1"/>
          <p:nvPr/>
        </p:nvSpPr>
        <p:spPr>
          <a:xfrm>
            <a:off x="7395536" y="1507631"/>
            <a:ext cx="3978496" cy="3139321"/>
          </a:xfrm>
          <a:prstGeom prst="rect">
            <a:avLst/>
          </a:prstGeom>
          <a:noFill/>
        </p:spPr>
        <p:txBody>
          <a:bodyPr wrap="square" rtlCol="0">
            <a:spAutoFit/>
          </a:bodyPr>
          <a:lstStyle/>
          <a:p>
            <a:r>
              <a:rPr lang="en-US" dirty="0">
                <a:latin typeface="Myriad Pro" panose="020B0503030403020204"/>
              </a:rPr>
              <a:t>AIMS Indicator (First Time Only)</a:t>
            </a:r>
          </a:p>
          <a:p>
            <a:endParaRPr lang="en-US" dirty="0">
              <a:latin typeface="Myriad Pro" panose="020B0503030403020204"/>
            </a:endParaRPr>
          </a:p>
          <a:p>
            <a:pPr marL="285750" indent="-285750">
              <a:buFont typeface="Arial" panose="020B0604020202020204" pitchFamily="34" charset="0"/>
              <a:buChar char="•"/>
            </a:pPr>
            <a:r>
              <a:rPr lang="en-US" dirty="0">
                <a:latin typeface="Myriad Pro" panose="020B0503030403020204"/>
              </a:rPr>
              <a:t>First Time Students</a:t>
            </a:r>
          </a:p>
          <a:p>
            <a:pPr marL="285750" indent="-285750">
              <a:buFont typeface="Arial" panose="020B0604020202020204" pitchFamily="34" charset="0"/>
              <a:buChar char="•"/>
            </a:pPr>
            <a:r>
              <a:rPr lang="en-US" dirty="0">
                <a:latin typeface="Myriad Pro" panose="020B0503030403020204"/>
              </a:rPr>
              <a:t>Primary Residence</a:t>
            </a:r>
          </a:p>
          <a:p>
            <a:pPr marL="285750" indent="-285750">
              <a:buFont typeface="Arial" panose="020B0604020202020204" pitchFamily="34" charset="0"/>
              <a:buChar char="•"/>
            </a:pPr>
            <a:r>
              <a:rPr lang="en-US" dirty="0">
                <a:latin typeface="Myriad Pro" panose="020B0503030403020204"/>
              </a:rPr>
              <a:t>Age Range of Students</a:t>
            </a:r>
          </a:p>
          <a:p>
            <a:pPr marL="285750" indent="-285750">
              <a:buFont typeface="Arial" panose="020B0604020202020204" pitchFamily="34" charset="0"/>
              <a:buChar char="•"/>
            </a:pPr>
            <a:r>
              <a:rPr lang="en-US" dirty="0">
                <a:latin typeface="Myriad Pro" panose="020B0503030403020204"/>
              </a:rPr>
              <a:t>Veterans</a:t>
            </a:r>
          </a:p>
          <a:p>
            <a:pPr marL="285750" indent="-285750">
              <a:buFont typeface="Arial" panose="020B0604020202020204" pitchFamily="34" charset="0"/>
              <a:buChar char="•"/>
            </a:pPr>
            <a:r>
              <a:rPr lang="en-US" dirty="0">
                <a:latin typeface="Myriad Pro" panose="020B0503030403020204"/>
              </a:rPr>
              <a:t>High Schools of High School Graduates</a:t>
            </a:r>
          </a:p>
          <a:p>
            <a:pPr marL="285750" indent="-285750">
              <a:buFont typeface="Arial" panose="020B0604020202020204" pitchFamily="34" charset="0"/>
              <a:buChar char="•"/>
            </a:pPr>
            <a:r>
              <a:rPr lang="en-US" dirty="0">
                <a:latin typeface="Myriad Pro" panose="020B0503030403020204"/>
              </a:rPr>
              <a:t>First Generation Status</a:t>
            </a:r>
          </a:p>
          <a:p>
            <a:pPr marL="285750" indent="-285750">
              <a:buFont typeface="Arial" panose="020B0604020202020204" pitchFamily="34" charset="0"/>
              <a:buChar char="•"/>
            </a:pPr>
            <a:r>
              <a:rPr lang="en-US" dirty="0">
                <a:latin typeface="Myriad Pro" panose="020B0503030403020204"/>
              </a:rPr>
              <a:t>Skills Assessment/ Placement Test  Results</a:t>
            </a:r>
          </a:p>
        </p:txBody>
      </p:sp>
      <p:cxnSp>
        <p:nvCxnSpPr>
          <p:cNvPr id="18" name="Straight Connector 17">
            <a:extLst>
              <a:ext uri="{FF2B5EF4-FFF2-40B4-BE49-F238E27FC236}">
                <a16:creationId xmlns:a16="http://schemas.microsoft.com/office/drawing/2014/main" id="{C5D8E7DE-2255-F4F3-E995-57B3BFA98B4F}"/>
              </a:ext>
            </a:extLst>
          </p:cNvPr>
          <p:cNvCxnSpPr/>
          <p:nvPr/>
        </p:nvCxnSpPr>
        <p:spPr>
          <a:xfrm>
            <a:off x="6938411" y="1086011"/>
            <a:ext cx="0" cy="384048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16766D-3D60-99C5-9AE3-17C8EE3A9CD9}"/>
              </a:ext>
            </a:extLst>
          </p:cNvPr>
          <p:cNvCxnSpPr>
            <a:cxnSpLocks/>
          </p:cNvCxnSpPr>
          <p:nvPr/>
        </p:nvCxnSpPr>
        <p:spPr>
          <a:xfrm rot="5400000">
            <a:off x="7167792" y="-2271252"/>
            <a:ext cx="0" cy="841248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94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3053125" y="240376"/>
            <a:ext cx="8753052" cy="5193938"/>
          </a:xfrm>
        </p:spPr>
        <p:txBody>
          <a:bodyPr>
            <a:normAutofit fontScale="92500" lnSpcReduction="10000"/>
          </a:bodyPr>
          <a:lstStyle/>
          <a:p>
            <a:pPr marL="0" indent="0">
              <a:spcAft>
                <a:spcPts val="1200"/>
              </a:spcAft>
              <a:buNone/>
            </a:pPr>
            <a:r>
              <a:rPr lang="en-US" u="sng" dirty="0"/>
              <a:t>First Time</a:t>
            </a:r>
            <a:br>
              <a:rPr lang="en-US" u="sng" dirty="0"/>
            </a:br>
            <a:endParaRPr lang="en-US" u="sng" dirty="0"/>
          </a:p>
          <a:p>
            <a:r>
              <a:rPr lang="en-US" sz="2400" dirty="0"/>
              <a:t>Enrollment type (PDP Required)</a:t>
            </a:r>
          </a:p>
          <a:p>
            <a:pPr lvl="1"/>
            <a:r>
              <a:rPr lang="en-US" sz="2000" dirty="0"/>
              <a:t>Student’s cohort enrollment type. Valid codes:</a:t>
            </a:r>
          </a:p>
          <a:p>
            <a:pPr marL="0" indent="0">
              <a:buNone/>
            </a:pPr>
            <a:r>
              <a:rPr lang="en-US" sz="2400" dirty="0"/>
              <a:t>	</a:t>
            </a:r>
            <a:r>
              <a:rPr lang="en-US" sz="2000" dirty="0">
                <a:highlight>
                  <a:srgbClr val="FFFF00"/>
                </a:highlight>
              </a:rPr>
              <a:t>F = First time at institution, non-transfer</a:t>
            </a:r>
          </a:p>
          <a:p>
            <a:pPr marL="0" indent="0">
              <a:buNone/>
            </a:pPr>
            <a:r>
              <a:rPr lang="en-US" sz="2000" dirty="0"/>
              <a:t>	R = Re-admit</a:t>
            </a:r>
          </a:p>
          <a:p>
            <a:pPr marL="0" indent="0">
              <a:buNone/>
            </a:pPr>
            <a:r>
              <a:rPr lang="en-US" sz="2000" dirty="0"/>
              <a:t>	T = Transfer</a:t>
            </a:r>
            <a:br>
              <a:rPr lang="en-US" sz="2000" dirty="0"/>
            </a:br>
            <a:endParaRPr lang="en-US" sz="2000" dirty="0"/>
          </a:p>
          <a:p>
            <a:r>
              <a:rPr lang="en-US" sz="2400" dirty="0"/>
              <a:t>First Time Students (AIMS Required)</a:t>
            </a:r>
          </a:p>
          <a:p>
            <a:pPr lvl="1"/>
            <a:r>
              <a:rPr lang="en-US" sz="2000" dirty="0"/>
              <a:t>New to your institution students are defined as any non-high school student entering your institution for the first time in the corresponding fall term as well as first time entering summer students enrolled in the corresponding fall term.  This includes freshmen, transfer students, and former dual-credit and dual-enrolled students. Current dual-credit and dual-enrolled students should not be included.</a:t>
            </a:r>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28666" y="536935"/>
            <a:ext cx="240487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Overlap</a:t>
            </a:r>
          </a:p>
          <a:p>
            <a:pPr marL="0" indent="0">
              <a:spcAft>
                <a:spcPts val="1200"/>
              </a:spcAft>
              <a:buNone/>
            </a:pPr>
            <a:r>
              <a:rPr lang="en-US" sz="2000" b="1" dirty="0">
                <a:solidFill>
                  <a:schemeClr val="bg1"/>
                </a:solidFill>
              </a:rPr>
              <a:t>First Time</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F7550A7C-90B5-6C70-F91C-EC5A576E85D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176530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DA57-1CE5-2B3C-15A0-B586E355CC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94F1125-2A08-4EEB-795F-B45879483646}"/>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7F7EEBF-CC51-7F0B-4F9F-2B397E563BE9}"/>
              </a:ext>
            </a:extLst>
          </p:cNvPr>
          <p:cNvSpPr>
            <a:spLocks noGrp="1"/>
          </p:cNvSpPr>
          <p:nvPr>
            <p:ph sz="half" idx="2"/>
          </p:nvPr>
        </p:nvSpPr>
        <p:spPr>
          <a:xfrm>
            <a:off x="3053125" y="240376"/>
            <a:ext cx="8753052" cy="5193938"/>
          </a:xfrm>
        </p:spPr>
        <p:txBody>
          <a:bodyPr>
            <a:normAutofit/>
          </a:bodyPr>
          <a:lstStyle/>
          <a:p>
            <a:pPr marL="0" indent="0">
              <a:spcAft>
                <a:spcPts val="1200"/>
              </a:spcAft>
              <a:buNone/>
            </a:pPr>
            <a:r>
              <a:rPr lang="en-US" u="sng" dirty="0"/>
              <a:t>Residence (First Time Students Only)</a:t>
            </a:r>
            <a:br>
              <a:rPr lang="en-US" u="sng" dirty="0"/>
            </a:br>
            <a:endParaRPr lang="en-US" u="sng" dirty="0"/>
          </a:p>
          <a:p>
            <a:r>
              <a:rPr lang="en-US" sz="2400" dirty="0"/>
              <a:t>State (PDP Required)</a:t>
            </a:r>
          </a:p>
          <a:p>
            <a:pPr lvl="1"/>
            <a:r>
              <a:rPr lang="en-US" sz="2000" dirty="0"/>
              <a:t>Student’s state of permanent residence. For US students, enter a valid state code (see Valid State Codes). For students outside the US, enter any other two characters. If unknown, enter UK.</a:t>
            </a:r>
            <a:br>
              <a:rPr lang="en-US" sz="2000" dirty="0"/>
            </a:br>
            <a:endParaRPr lang="en-US" sz="2000" dirty="0"/>
          </a:p>
          <a:p>
            <a:r>
              <a:rPr lang="en-US" dirty="0"/>
              <a:t>Primary Residence(AIMS Required)</a:t>
            </a:r>
          </a:p>
          <a:p>
            <a:pPr lvl="1"/>
            <a:r>
              <a:rPr lang="en-US" sz="2000" dirty="0"/>
              <a:t>Indicate the number of students who indicate their primary residence as in-state or out-of-state. The total number of students living in-state and out-of-state should equal the total number of first-time entering students. (Please note that the in-state and out-of-state question is separate from the reservation question.)</a:t>
            </a:r>
          </a:p>
        </p:txBody>
      </p:sp>
      <p:sp>
        <p:nvSpPr>
          <p:cNvPr id="12" name="Content Placeholder 2">
            <a:extLst>
              <a:ext uri="{FF2B5EF4-FFF2-40B4-BE49-F238E27FC236}">
                <a16:creationId xmlns:a16="http://schemas.microsoft.com/office/drawing/2014/main" id="{B0FFE4AC-BE20-FEAE-70FF-8E98FACA7132}"/>
              </a:ext>
            </a:extLst>
          </p:cNvPr>
          <p:cNvSpPr txBox="1">
            <a:spLocks/>
          </p:cNvSpPr>
          <p:nvPr/>
        </p:nvSpPr>
        <p:spPr>
          <a:xfrm>
            <a:off x="174967" y="654490"/>
            <a:ext cx="240487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Overlap</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solidFill>
              </a:rPr>
              <a:t>Residence</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52E65537-9014-559D-C130-A5B869EAB26F}"/>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181162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9CE70-5C3E-CC26-F3D1-E4491FB518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9536305-D188-94F7-2611-188270156A3E}"/>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D9DE0BC-5DA2-2B5C-1BAF-EAB076126E89}"/>
              </a:ext>
            </a:extLst>
          </p:cNvPr>
          <p:cNvSpPr>
            <a:spLocks noGrp="1"/>
          </p:cNvSpPr>
          <p:nvPr>
            <p:ph sz="half" idx="2"/>
          </p:nvPr>
        </p:nvSpPr>
        <p:spPr>
          <a:xfrm>
            <a:off x="3053125" y="240376"/>
            <a:ext cx="8753052" cy="5193938"/>
          </a:xfrm>
        </p:spPr>
        <p:txBody>
          <a:bodyPr>
            <a:normAutofit/>
          </a:bodyPr>
          <a:lstStyle/>
          <a:p>
            <a:pPr marL="0" indent="0">
              <a:spcAft>
                <a:spcPts val="1200"/>
              </a:spcAft>
              <a:buNone/>
            </a:pPr>
            <a:r>
              <a:rPr lang="en-US" u="sng" dirty="0"/>
              <a:t>Age (First Time Students Only)</a:t>
            </a:r>
            <a:br>
              <a:rPr lang="en-US" u="sng" dirty="0"/>
            </a:br>
            <a:br>
              <a:rPr lang="en-US" u="sng" dirty="0"/>
            </a:br>
            <a:endParaRPr lang="en-US" u="sng" dirty="0"/>
          </a:p>
          <a:p>
            <a:r>
              <a:rPr lang="en-US" sz="2400" dirty="0"/>
              <a:t>Date of Birth (PDP Required)</a:t>
            </a:r>
          </a:p>
          <a:p>
            <a:pPr lvl="1"/>
            <a:r>
              <a:rPr lang="en-US" sz="2000" dirty="0"/>
              <a:t>Student’s date of birth. Year must be between 1900 and 10 years ago. If unknown, omit the student from the data file.</a:t>
            </a:r>
            <a:br>
              <a:rPr lang="en-US" sz="2000" dirty="0"/>
            </a:br>
            <a:br>
              <a:rPr lang="en-US" sz="2000" dirty="0"/>
            </a:br>
            <a:endParaRPr lang="en-US" sz="2000" dirty="0"/>
          </a:p>
          <a:p>
            <a:r>
              <a:rPr lang="en-US" dirty="0"/>
              <a:t>Age Range of Students (AIMS Required)</a:t>
            </a:r>
          </a:p>
          <a:p>
            <a:pPr lvl="1"/>
            <a:r>
              <a:rPr lang="en-US" sz="2000" dirty="0"/>
              <a:t>The total number of students in this section should equal the total number of first-time entering students. </a:t>
            </a:r>
          </a:p>
        </p:txBody>
      </p:sp>
      <p:sp>
        <p:nvSpPr>
          <p:cNvPr id="12" name="Content Placeholder 2">
            <a:extLst>
              <a:ext uri="{FF2B5EF4-FFF2-40B4-BE49-F238E27FC236}">
                <a16:creationId xmlns:a16="http://schemas.microsoft.com/office/drawing/2014/main" id="{3F3BD56C-D2D5-C9EF-98F8-276897CA1FD2}"/>
              </a:ext>
            </a:extLst>
          </p:cNvPr>
          <p:cNvSpPr txBox="1">
            <a:spLocks/>
          </p:cNvSpPr>
          <p:nvPr/>
        </p:nvSpPr>
        <p:spPr>
          <a:xfrm>
            <a:off x="137266" y="627748"/>
            <a:ext cx="240487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Overlap</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solidFill>
              </a:rPr>
              <a:t>Age</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D309BAA3-6229-D723-7DE1-6E56AFB35EA8}"/>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73736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F742D-1A1B-2E16-C4A2-EBF067C4CD2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176AFA1-E369-64EB-0800-4E6CDCF05130}"/>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3DE9CE9-5944-C46E-6C94-D44FB9846C65}"/>
              </a:ext>
            </a:extLst>
          </p:cNvPr>
          <p:cNvSpPr>
            <a:spLocks noGrp="1"/>
          </p:cNvSpPr>
          <p:nvPr>
            <p:ph sz="half" idx="2"/>
          </p:nvPr>
        </p:nvSpPr>
        <p:spPr>
          <a:xfrm>
            <a:off x="3053125" y="240376"/>
            <a:ext cx="8753052" cy="5193938"/>
          </a:xfrm>
        </p:spPr>
        <p:txBody>
          <a:bodyPr>
            <a:normAutofit/>
          </a:bodyPr>
          <a:lstStyle/>
          <a:p>
            <a:pPr marL="0" indent="0">
              <a:spcAft>
                <a:spcPts val="1200"/>
              </a:spcAft>
              <a:buNone/>
            </a:pPr>
            <a:r>
              <a:rPr lang="en-US" u="sng" dirty="0"/>
              <a:t>Veteran (First Time Students Only)</a:t>
            </a:r>
            <a:br>
              <a:rPr lang="en-US" u="sng" dirty="0"/>
            </a:br>
            <a:br>
              <a:rPr lang="en-US" u="sng" dirty="0"/>
            </a:br>
            <a:endParaRPr lang="en-US" sz="2000" dirty="0"/>
          </a:p>
          <a:p>
            <a:r>
              <a:rPr lang="en-US" sz="2400" dirty="0"/>
              <a:t>Military Status (PDP Not Required V2.0)</a:t>
            </a:r>
          </a:p>
          <a:p>
            <a:pPr lvl="1"/>
            <a:r>
              <a:rPr lang="en-US" sz="2000" dirty="0"/>
              <a:t>Whether the student is a veteran or on active duty. Valid codes:</a:t>
            </a:r>
          </a:p>
          <a:p>
            <a:pPr marL="457200" lvl="1" indent="0">
              <a:buNone/>
            </a:pPr>
            <a:r>
              <a:rPr lang="en-US" sz="2000" dirty="0"/>
              <a:t>	0 = None/unknown</a:t>
            </a:r>
          </a:p>
          <a:p>
            <a:pPr marL="457200" lvl="1" indent="0">
              <a:buNone/>
            </a:pPr>
            <a:r>
              <a:rPr lang="en-US" sz="2000" dirty="0"/>
              <a:t>	</a:t>
            </a:r>
            <a:r>
              <a:rPr lang="en-US" sz="2000" dirty="0">
                <a:highlight>
                  <a:srgbClr val="FFFF00"/>
                </a:highlight>
              </a:rPr>
              <a:t>1 = Veteran</a:t>
            </a:r>
          </a:p>
          <a:p>
            <a:pPr marL="457200" lvl="1" indent="0">
              <a:buNone/>
            </a:pPr>
            <a:r>
              <a:rPr lang="en-US" sz="2000" dirty="0"/>
              <a:t>	2 = Active Duty/Reserves/National Guard</a:t>
            </a:r>
            <a:br>
              <a:rPr lang="en-US" sz="2000" dirty="0"/>
            </a:br>
            <a:endParaRPr lang="en-US" sz="2000" dirty="0"/>
          </a:p>
          <a:p>
            <a:r>
              <a:rPr lang="en-US" sz="2400" dirty="0"/>
              <a:t>Veterans (AIMS Required)</a:t>
            </a:r>
          </a:p>
          <a:p>
            <a:pPr lvl="1"/>
            <a:r>
              <a:rPr lang="en-US" sz="2000" dirty="0"/>
              <a:t>Indicate the number of students who are veterans</a:t>
            </a:r>
          </a:p>
        </p:txBody>
      </p:sp>
      <p:sp>
        <p:nvSpPr>
          <p:cNvPr id="12" name="Content Placeholder 2">
            <a:extLst>
              <a:ext uri="{FF2B5EF4-FFF2-40B4-BE49-F238E27FC236}">
                <a16:creationId xmlns:a16="http://schemas.microsoft.com/office/drawing/2014/main" id="{334D217F-3C8A-C213-C0C8-75307BC42313}"/>
              </a:ext>
            </a:extLst>
          </p:cNvPr>
          <p:cNvSpPr txBox="1">
            <a:spLocks/>
          </p:cNvSpPr>
          <p:nvPr/>
        </p:nvSpPr>
        <p:spPr>
          <a:xfrm>
            <a:off x="137266" y="689213"/>
            <a:ext cx="240487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Overlap</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solidFill>
              </a:rPr>
              <a:t>Veteran</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HS Completion </a:t>
            </a: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443FE57F-E7D0-074A-3360-819527DD699D}"/>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164798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3105210" y="357052"/>
            <a:ext cx="6447863" cy="867854"/>
          </a:xfrm>
        </p:spPr>
        <p:txBody>
          <a:bodyPr numCol="1">
            <a:normAutofit/>
          </a:bodyPr>
          <a:lstStyle/>
          <a:p>
            <a:pPr marL="0" indent="0">
              <a:spcAft>
                <a:spcPts val="1200"/>
              </a:spcAft>
              <a:buNone/>
            </a:pPr>
            <a:r>
              <a:rPr lang="en-US" sz="4000" u="sng" dirty="0"/>
              <a:t>High School Completion</a:t>
            </a:r>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37266" y="720346"/>
            <a:ext cx="240487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Overlap</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solidFill>
              </a:rPr>
              <a:t>HS Completion</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First Generation</a:t>
            </a: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F7550A7C-90B5-6C70-F91C-EC5A576E85D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2" name="Content Placeholder 7">
            <a:extLst>
              <a:ext uri="{FF2B5EF4-FFF2-40B4-BE49-F238E27FC236}">
                <a16:creationId xmlns:a16="http://schemas.microsoft.com/office/drawing/2014/main" id="{B31AB8E9-7A7A-32C7-66C0-3291B47CC95E}"/>
              </a:ext>
            </a:extLst>
          </p:cNvPr>
          <p:cNvSpPr txBox="1">
            <a:spLocks/>
          </p:cNvSpPr>
          <p:nvPr/>
        </p:nvSpPr>
        <p:spPr>
          <a:xfrm>
            <a:off x="7457486" y="1167911"/>
            <a:ext cx="4057384" cy="436977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High Schools of High School Graduates (Aims Required)</a:t>
            </a:r>
            <a:br>
              <a:rPr lang="en-US" sz="1800" b="1" dirty="0"/>
            </a:br>
            <a:endParaRPr lang="en-US" sz="1800" b="1" dirty="0"/>
          </a:p>
          <a:p>
            <a:r>
              <a:rPr lang="en-US" sz="1800" dirty="0"/>
              <a:t>The section requesting the numbers of students who graduated from the various types of high schools is a subset of the one line (graduated from high school with a diploma) from the Pre-College Preparation table. Count only students in this section who graduated high school with a diploma. The total for this section cannot exceed the total of the line for students who graduated from high school with a diploma. </a:t>
            </a:r>
          </a:p>
        </p:txBody>
      </p:sp>
      <p:sp>
        <p:nvSpPr>
          <p:cNvPr id="4" name="Content Placeholder 7">
            <a:extLst>
              <a:ext uri="{FF2B5EF4-FFF2-40B4-BE49-F238E27FC236}">
                <a16:creationId xmlns:a16="http://schemas.microsoft.com/office/drawing/2014/main" id="{E0A35941-6815-C784-CD17-442583F53A45}"/>
              </a:ext>
            </a:extLst>
          </p:cNvPr>
          <p:cNvSpPr txBox="1">
            <a:spLocks/>
          </p:cNvSpPr>
          <p:nvPr/>
        </p:nvSpPr>
        <p:spPr>
          <a:xfrm>
            <a:off x="3105209" y="1224906"/>
            <a:ext cx="3985295" cy="4255788"/>
          </a:xfrm>
          <a:prstGeom prst="rect">
            <a:avLst/>
          </a:prstGeom>
        </p:spPr>
        <p:txBody>
          <a:bodyPr vert="horz" lIns="91440" tIns="45720" rIns="91440" bIns="45720" numCol="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HS Completion Status (PDP Not Required)</a:t>
            </a:r>
            <a:br>
              <a:rPr lang="en-US" sz="2600" b="1" dirty="0"/>
            </a:br>
            <a:endParaRPr lang="en-US" sz="2600" b="1" dirty="0"/>
          </a:p>
          <a:p>
            <a:r>
              <a:rPr lang="en-US" sz="2300" dirty="0"/>
              <a:t>Student’s high school diploma or equivalency status. Valid codes:</a:t>
            </a:r>
          </a:p>
          <a:p>
            <a:pPr marL="0" indent="0">
              <a:buFont typeface="Arial" panose="020B0604020202020204" pitchFamily="34" charset="0"/>
              <a:buNone/>
            </a:pPr>
            <a:r>
              <a:rPr lang="en-US" sz="2300" dirty="0"/>
              <a:t>A = Adult High School Diploma</a:t>
            </a:r>
          </a:p>
          <a:p>
            <a:pPr marL="0" indent="0">
              <a:buFont typeface="Arial" panose="020B0604020202020204" pitchFamily="34" charset="0"/>
              <a:buNone/>
            </a:pPr>
            <a:r>
              <a:rPr lang="en-US" sz="2300" dirty="0"/>
              <a:t>E = Endorsed/Advanced Diploma</a:t>
            </a:r>
          </a:p>
          <a:p>
            <a:pPr marL="0" indent="0">
              <a:buFont typeface="Arial" panose="020B0604020202020204" pitchFamily="34" charset="0"/>
              <a:buNone/>
            </a:pPr>
            <a:r>
              <a:rPr lang="en-US" sz="2300" dirty="0"/>
              <a:t>G = General Education Development (GED)</a:t>
            </a:r>
          </a:p>
          <a:p>
            <a:pPr marL="0" indent="0">
              <a:buFont typeface="Arial" panose="020B0604020202020204" pitchFamily="34" charset="0"/>
              <a:buNone/>
            </a:pPr>
            <a:r>
              <a:rPr lang="en-US" sz="2300" dirty="0"/>
              <a:t>H = Non-GED High School Equivalency</a:t>
            </a:r>
          </a:p>
          <a:p>
            <a:pPr marL="0" indent="0">
              <a:buFont typeface="Arial" panose="020B0604020202020204" pitchFamily="34" charset="0"/>
              <a:buNone/>
            </a:pPr>
            <a:r>
              <a:rPr lang="en-US" sz="2300" dirty="0"/>
              <a:t>I = International Baccalaureate</a:t>
            </a:r>
          </a:p>
          <a:p>
            <a:pPr marL="0" indent="0">
              <a:buFont typeface="Arial" panose="020B0604020202020204" pitchFamily="34" charset="0"/>
              <a:buNone/>
            </a:pPr>
            <a:r>
              <a:rPr lang="en-US" sz="2300" dirty="0"/>
              <a:t>M = Modified Diploma</a:t>
            </a:r>
          </a:p>
          <a:p>
            <a:pPr marL="0" indent="0">
              <a:buFont typeface="Arial" panose="020B0604020202020204" pitchFamily="34" charset="0"/>
              <a:buNone/>
            </a:pPr>
            <a:r>
              <a:rPr lang="en-US" sz="2300" dirty="0">
                <a:highlight>
                  <a:srgbClr val="FFFF00"/>
                </a:highlight>
              </a:rPr>
              <a:t>D = Regular Diploma</a:t>
            </a:r>
          </a:p>
          <a:p>
            <a:pPr marL="0" indent="0">
              <a:buFont typeface="Arial" panose="020B0604020202020204" pitchFamily="34" charset="0"/>
              <a:buNone/>
            </a:pPr>
            <a:r>
              <a:rPr lang="en-US" sz="2300" dirty="0"/>
              <a:t>V = Vocational Certificate</a:t>
            </a:r>
          </a:p>
          <a:p>
            <a:pPr marL="0" indent="0">
              <a:buFont typeface="Arial" panose="020B0604020202020204" pitchFamily="34" charset="0"/>
              <a:buNone/>
            </a:pPr>
            <a:r>
              <a:rPr lang="en-US" sz="2300" dirty="0"/>
              <a:t>O = Other</a:t>
            </a:r>
          </a:p>
        </p:txBody>
      </p:sp>
      <p:cxnSp>
        <p:nvCxnSpPr>
          <p:cNvPr id="10" name="Straight Connector 9">
            <a:extLst>
              <a:ext uri="{FF2B5EF4-FFF2-40B4-BE49-F238E27FC236}">
                <a16:creationId xmlns:a16="http://schemas.microsoft.com/office/drawing/2014/main" id="{49930C2D-26F2-A4B9-D309-EAF6A7A34732}"/>
              </a:ext>
            </a:extLst>
          </p:cNvPr>
          <p:cNvCxnSpPr/>
          <p:nvPr/>
        </p:nvCxnSpPr>
        <p:spPr>
          <a:xfrm>
            <a:off x="7227779" y="1224906"/>
            <a:ext cx="0" cy="4217378"/>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03AAF69-CAC2-F2FB-9AAE-78DE50A33EE8}"/>
              </a:ext>
            </a:extLst>
          </p:cNvPr>
          <p:cNvCxnSpPr>
            <a:cxnSpLocks/>
          </p:cNvCxnSpPr>
          <p:nvPr/>
        </p:nvCxnSpPr>
        <p:spPr>
          <a:xfrm rot="5400000">
            <a:off x="7344067" y="-2524730"/>
            <a:ext cx="0" cy="859536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07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0F659-8D71-00B3-7996-4A4BC1B513A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4576448-ED4F-7450-BFF1-3A78D50F9CB8}"/>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68932DAA-0919-1916-A2D6-5D65DF9905B6}"/>
              </a:ext>
            </a:extLst>
          </p:cNvPr>
          <p:cNvSpPr>
            <a:spLocks noGrp="1"/>
          </p:cNvSpPr>
          <p:nvPr>
            <p:ph sz="half" idx="2"/>
          </p:nvPr>
        </p:nvSpPr>
        <p:spPr>
          <a:xfrm>
            <a:off x="3105211" y="357053"/>
            <a:ext cx="4904469" cy="487900"/>
          </a:xfrm>
        </p:spPr>
        <p:txBody>
          <a:bodyPr numCol="1">
            <a:normAutofit fontScale="85000" lnSpcReduction="20000"/>
          </a:bodyPr>
          <a:lstStyle/>
          <a:p>
            <a:pPr marL="0" indent="0">
              <a:spcAft>
                <a:spcPts val="1200"/>
              </a:spcAft>
              <a:buNone/>
            </a:pPr>
            <a:r>
              <a:rPr lang="en-US" sz="4000" u="sng" dirty="0"/>
              <a:t>First Generation</a:t>
            </a:r>
          </a:p>
        </p:txBody>
      </p:sp>
      <p:sp>
        <p:nvSpPr>
          <p:cNvPr id="12" name="Content Placeholder 2">
            <a:extLst>
              <a:ext uri="{FF2B5EF4-FFF2-40B4-BE49-F238E27FC236}">
                <a16:creationId xmlns:a16="http://schemas.microsoft.com/office/drawing/2014/main" id="{3784D499-F85E-CC1A-677B-D8D437CEE25D}"/>
              </a:ext>
            </a:extLst>
          </p:cNvPr>
          <p:cNvSpPr txBox="1">
            <a:spLocks/>
          </p:cNvSpPr>
          <p:nvPr/>
        </p:nvSpPr>
        <p:spPr>
          <a:xfrm>
            <a:off x="262960" y="668756"/>
            <a:ext cx="240487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PDP Overlap</a:t>
            </a:r>
          </a:p>
          <a:p>
            <a:pPr marL="0" indent="0">
              <a:spcAft>
                <a:spcPts val="1200"/>
              </a:spcAft>
              <a:buNone/>
            </a:pPr>
            <a:r>
              <a:rPr lang="en-US" sz="2000" b="1" dirty="0">
                <a:solidFill>
                  <a:schemeClr val="bg1">
                    <a:alpha val="45000"/>
                  </a:schemeClr>
                </a:solidFill>
              </a:rPr>
              <a:t>First Time</a:t>
            </a:r>
          </a:p>
          <a:p>
            <a:pPr marL="0" indent="0">
              <a:spcAft>
                <a:spcPts val="1200"/>
              </a:spcAft>
              <a:buNone/>
            </a:pPr>
            <a:r>
              <a:rPr lang="en-US" sz="2000" b="1" dirty="0">
                <a:solidFill>
                  <a:schemeClr val="bg1">
                    <a:alpha val="45000"/>
                  </a:schemeClr>
                </a:solidFill>
              </a:rPr>
              <a:t>Residence</a:t>
            </a:r>
          </a:p>
          <a:p>
            <a:pPr marL="0" indent="0">
              <a:spcAft>
                <a:spcPts val="1200"/>
              </a:spcAft>
              <a:buNone/>
            </a:pPr>
            <a:r>
              <a:rPr lang="en-US" sz="2000" b="1" dirty="0">
                <a:solidFill>
                  <a:schemeClr val="bg1">
                    <a:alpha val="45000"/>
                  </a:schemeClr>
                </a:solidFill>
              </a:rPr>
              <a:t>Age</a:t>
            </a:r>
          </a:p>
          <a:p>
            <a:pPr marL="0" indent="0">
              <a:spcAft>
                <a:spcPts val="1200"/>
              </a:spcAft>
              <a:buNone/>
            </a:pPr>
            <a:r>
              <a:rPr lang="en-US" sz="2000" b="1" dirty="0">
                <a:solidFill>
                  <a:schemeClr val="bg1">
                    <a:alpha val="45000"/>
                  </a:schemeClr>
                </a:solidFill>
              </a:rPr>
              <a:t>Veteran</a:t>
            </a:r>
          </a:p>
          <a:p>
            <a:pPr marL="0" indent="0">
              <a:spcAft>
                <a:spcPts val="1200"/>
              </a:spcAft>
              <a:buNone/>
            </a:pPr>
            <a:r>
              <a:rPr lang="en-US" sz="2000" b="1" dirty="0">
                <a:solidFill>
                  <a:schemeClr val="bg1">
                    <a:alpha val="45000"/>
                  </a:schemeClr>
                </a:solidFill>
              </a:rPr>
              <a:t>HS Completion</a:t>
            </a:r>
          </a:p>
          <a:p>
            <a:pPr marL="0" indent="0">
              <a:spcAft>
                <a:spcPts val="1200"/>
              </a:spcAft>
              <a:buNone/>
            </a:pPr>
            <a:r>
              <a:rPr lang="en-US" sz="2000" b="1" dirty="0">
                <a:solidFill>
                  <a:schemeClr val="bg1"/>
                </a:solidFill>
              </a:rPr>
              <a:t>First Generation</a:t>
            </a:r>
            <a:endParaRPr lang="en-US" sz="2000" b="1" dirty="0">
              <a:solidFill>
                <a:schemeClr val="bg1">
                  <a:alpha val="45000"/>
                </a:schemeClr>
              </a:solidFill>
            </a:endParaRPr>
          </a:p>
          <a:p>
            <a:pPr marL="0" indent="0">
              <a:spcAft>
                <a:spcPts val="1200"/>
              </a:spcAft>
              <a:buNone/>
            </a:pPr>
            <a:r>
              <a:rPr lang="en-US" sz="2000" b="1" dirty="0">
                <a:solidFill>
                  <a:schemeClr val="bg1">
                    <a:alpha val="45000"/>
                  </a:schemeClr>
                </a:solidFill>
              </a:rPr>
              <a:t>Placement Testing</a:t>
            </a:r>
          </a:p>
          <a:p>
            <a:pPr marL="0" indent="0">
              <a:spcAft>
                <a:spcPts val="1200"/>
              </a:spcAft>
              <a:buNone/>
            </a:pPr>
            <a:r>
              <a:rPr lang="en-US" sz="2000" b="1" dirty="0">
                <a:solidFill>
                  <a:schemeClr val="bg1">
                    <a:alpha val="45000"/>
                  </a:schemeClr>
                </a:solidFill>
              </a:rPr>
              <a:t>Next Steps</a:t>
            </a:r>
          </a:p>
        </p:txBody>
      </p:sp>
      <p:pic>
        <p:nvPicPr>
          <p:cNvPr id="14" name="Picture 13" descr="A blue bird with yellow text&#10;&#10;Description automatically generated">
            <a:extLst>
              <a:ext uri="{FF2B5EF4-FFF2-40B4-BE49-F238E27FC236}">
                <a16:creationId xmlns:a16="http://schemas.microsoft.com/office/drawing/2014/main" id="{1D68E7E5-F1E7-1350-57B7-782E8AECF6D5}"/>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2" name="Content Placeholder 7">
            <a:extLst>
              <a:ext uri="{FF2B5EF4-FFF2-40B4-BE49-F238E27FC236}">
                <a16:creationId xmlns:a16="http://schemas.microsoft.com/office/drawing/2014/main" id="{A01C8FFE-35B1-AAF4-CCB4-82729B6C7C4B}"/>
              </a:ext>
            </a:extLst>
          </p:cNvPr>
          <p:cNvSpPr txBox="1">
            <a:spLocks/>
          </p:cNvSpPr>
          <p:nvPr/>
        </p:nvSpPr>
        <p:spPr>
          <a:xfrm>
            <a:off x="8212242" y="998467"/>
            <a:ext cx="3899394" cy="436977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First Generation Status (AIMS Required)</a:t>
            </a:r>
          </a:p>
          <a:p>
            <a:pPr>
              <a:spcBef>
                <a:spcPts val="1200"/>
              </a:spcBef>
            </a:pPr>
            <a:r>
              <a:rPr lang="en-US" sz="1800" dirty="0"/>
              <a:t>Indicate the number of students who are first generation and not first generation. Use your institution’s definition of first generation. The total number of students for this section should equal the total number of first-time entering students.</a:t>
            </a:r>
          </a:p>
        </p:txBody>
      </p:sp>
      <p:sp>
        <p:nvSpPr>
          <p:cNvPr id="4" name="Content Placeholder 7">
            <a:extLst>
              <a:ext uri="{FF2B5EF4-FFF2-40B4-BE49-F238E27FC236}">
                <a16:creationId xmlns:a16="http://schemas.microsoft.com/office/drawing/2014/main" id="{F990102E-E2E6-C0A2-C046-866FC83597AF}"/>
              </a:ext>
            </a:extLst>
          </p:cNvPr>
          <p:cNvSpPr txBox="1">
            <a:spLocks/>
          </p:cNvSpPr>
          <p:nvPr/>
        </p:nvSpPr>
        <p:spPr>
          <a:xfrm>
            <a:off x="3145723" y="1282775"/>
            <a:ext cx="4904469" cy="4319363"/>
          </a:xfrm>
          <a:prstGeom prst="rect">
            <a:avLst/>
          </a:prstGeom>
        </p:spPr>
        <p:txBody>
          <a:bodyPr vert="horz" lIns="91440" tIns="45720" rIns="91440" bIns="45720" numCol="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First Gen (PDP Not Required)</a:t>
            </a:r>
          </a:p>
          <a:p>
            <a:pPr>
              <a:spcBef>
                <a:spcPts val="1200"/>
              </a:spcBef>
            </a:pPr>
            <a:r>
              <a:rPr lang="en-US" sz="2300" dirty="0"/>
              <a:t>Indicates whether either of the student’s parents has completed a certificate or higher credential at a post-secondary institution. This field is used to populate the First Generation dashboard filter. If this field is populated, you can filter students by first-generation status in the dashboards. Valid codes:</a:t>
            </a:r>
          </a:p>
          <a:p>
            <a:pPr lvl="1">
              <a:spcBef>
                <a:spcPts val="1200"/>
              </a:spcBef>
            </a:pPr>
            <a:r>
              <a:rPr lang="en-US" sz="1900" dirty="0">
                <a:highlight>
                  <a:srgbClr val="FFFF00"/>
                </a:highlight>
              </a:rPr>
              <a:t>N = Neither parent attended college</a:t>
            </a:r>
          </a:p>
          <a:p>
            <a:pPr lvl="1">
              <a:spcBef>
                <a:spcPts val="1200"/>
              </a:spcBef>
            </a:pPr>
            <a:r>
              <a:rPr lang="en-US" sz="2300" dirty="0"/>
              <a:t>P = At least one parent attended college but earned no credential or degree</a:t>
            </a:r>
          </a:p>
          <a:p>
            <a:pPr lvl="1">
              <a:spcBef>
                <a:spcPts val="1200"/>
              </a:spcBef>
            </a:pPr>
            <a:r>
              <a:rPr lang="en-US" sz="2300" dirty="0"/>
              <a:t>C = At least one parent earned a certificate</a:t>
            </a:r>
          </a:p>
          <a:p>
            <a:pPr lvl="1">
              <a:spcBef>
                <a:spcPts val="1200"/>
              </a:spcBef>
            </a:pPr>
            <a:r>
              <a:rPr lang="en-US" sz="2300" dirty="0"/>
              <a:t>A = At least one parent earned an associate’s degree</a:t>
            </a:r>
          </a:p>
          <a:p>
            <a:pPr lvl="1">
              <a:spcBef>
                <a:spcPts val="1200"/>
              </a:spcBef>
            </a:pPr>
            <a:r>
              <a:rPr lang="en-US" sz="2300" dirty="0"/>
              <a:t>B = At least one parent earned a bachelor’s degree or higher</a:t>
            </a:r>
          </a:p>
          <a:p>
            <a:pPr lvl="1">
              <a:spcBef>
                <a:spcPts val="1200"/>
              </a:spcBef>
            </a:pPr>
            <a:r>
              <a:rPr lang="en-US" sz="2300" dirty="0"/>
              <a:t>E = At least one parent earned a credential or degree (level unknown)</a:t>
            </a:r>
            <a:endParaRPr lang="en-US" sz="1200" dirty="0"/>
          </a:p>
        </p:txBody>
      </p:sp>
      <p:cxnSp>
        <p:nvCxnSpPr>
          <p:cNvPr id="10" name="Straight Connector 9">
            <a:extLst>
              <a:ext uri="{FF2B5EF4-FFF2-40B4-BE49-F238E27FC236}">
                <a16:creationId xmlns:a16="http://schemas.microsoft.com/office/drawing/2014/main" id="{CF353DDF-BEBF-2655-2D7D-7698B1AA65F4}"/>
              </a:ext>
            </a:extLst>
          </p:cNvPr>
          <p:cNvCxnSpPr/>
          <p:nvPr/>
        </p:nvCxnSpPr>
        <p:spPr>
          <a:xfrm>
            <a:off x="8113243" y="900814"/>
            <a:ext cx="0" cy="457200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4956969-9506-A4D5-F2E2-D17B36B6E7C7}"/>
              </a:ext>
            </a:extLst>
          </p:cNvPr>
          <p:cNvCxnSpPr>
            <a:cxnSpLocks/>
          </p:cNvCxnSpPr>
          <p:nvPr/>
        </p:nvCxnSpPr>
        <p:spPr>
          <a:xfrm rot="5400000">
            <a:off x="7370123" y="-2926958"/>
            <a:ext cx="0" cy="905256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2053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iversary Powerpoint50 .pptx" id="{1F9F36B6-08C3-4D32-80C1-61715B1C6D4A}" vid="{3633BBDC-DA1C-4299-A141-C1D57E2D7D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7B75D244D3164486FE6D9C09AE4B6A" ma:contentTypeVersion="5" ma:contentTypeDescription="Create a new document." ma:contentTypeScope="" ma:versionID="3079b02066d05e62e5afdb92863db4fc">
  <xsd:schema xmlns:xsd="http://www.w3.org/2001/XMLSchema" xmlns:xs="http://www.w3.org/2001/XMLSchema" xmlns:p="http://schemas.microsoft.com/office/2006/metadata/properties" xmlns:ns1="http://schemas.microsoft.com/sharepoint/v3" xmlns:ns2="25511ad5-2ebc-43e2-8c8c-359b1c6e6498" xmlns:ns3="f3f98e1a-03e1-444f-a0a1-a16a2d2cfef8" xmlns:ns4="d30df12c-fc41-4efa-87d3-dfff49dcf3c4" targetNamespace="http://schemas.microsoft.com/office/2006/metadata/properties" ma:root="true" ma:fieldsID="e4ef05f9540eaa8007d056a3603a1554" ns1:_="" ns2:_="" ns3:_="" ns4:_="">
    <xsd:import namespace="http://schemas.microsoft.com/sharepoint/v3"/>
    <xsd:import namespace="25511ad5-2ebc-43e2-8c8c-359b1c6e6498"/>
    <xsd:import namespace="f3f98e1a-03e1-444f-a0a1-a16a2d2cfef8"/>
    <xsd:import namespace="d30df12c-fc41-4efa-87d3-dfff49dcf3c4"/>
    <xsd:element name="properties">
      <xsd:complexType>
        <xsd:sequence>
          <xsd:element name="documentManagement">
            <xsd:complexType>
              <xsd:all>
                <xsd:element ref="ns2:Document_x0020_Description" minOccurs="0"/>
                <xsd:element ref="ns2:Date_x0020_Posted" minOccurs="0"/>
                <xsd:element ref="ns3:SharedWithUsers" minOccurs="0"/>
                <xsd:element ref="ns1:URL" minOccurs="0"/>
                <xsd:element ref="ns4:Web_x0020_Pag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511ad5-2ebc-43e2-8c8c-359b1c6e6498"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simpleType>
    </xsd:element>
    <xsd:element name="Date_x0020_Posted" ma:index="9" nillable="true" ma:displayName="Date Posted" ma:default="[today]" ma:format="DateOnly" ma:internalName="Date_x0020_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98e1a-03e1-444f-a0a1-a16a2d2cfe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df12c-fc41-4efa-87d3-dfff49dcf3c4" elementFormDefault="qualified">
    <xsd:import namespace="http://schemas.microsoft.com/office/2006/documentManagement/types"/>
    <xsd:import namespace="http://schemas.microsoft.com/office/infopath/2007/PartnerControls"/>
    <xsd:element name="Web_x0020_Page_x0020_Name" ma:index="12" nillable="true" ma:displayName="Web Page Name" ma:internalName="Web_x0020_Pag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eb_x0020_Page_x0020_Name xmlns="d30df12c-fc41-4efa-87d3-dfff49dcf3c4" xsi:nil="true"/>
    <Date_x0020_Posted xmlns="25511ad5-2ebc-43e2-8c8c-359b1c6e6498">2025-09-10T21:42:03+00:00</Date_x0020_Posted>
    <URL xmlns="http://schemas.microsoft.com/sharepoint/v3">
      <Url xsi:nil="true"/>
      <Description xsi:nil="true"/>
    </URL>
    <Document_x0020_Description xmlns="25511ad5-2ebc-43e2-8c8c-359b1c6e6498" xsi:nil="true"/>
  </documentManagement>
</p:properties>
</file>

<file path=customXml/itemProps1.xml><?xml version="1.0" encoding="utf-8"?>
<ds:datastoreItem xmlns:ds="http://schemas.openxmlformats.org/officeDocument/2006/customXml" ds:itemID="{BF876A90-FAAB-4289-8EB1-7F77EE39DE10}"/>
</file>

<file path=customXml/itemProps2.xml><?xml version="1.0" encoding="utf-8"?>
<ds:datastoreItem xmlns:ds="http://schemas.openxmlformats.org/officeDocument/2006/customXml" ds:itemID="{B2E79FB3-3B1D-4844-A7C7-80D2B9801644}">
  <ds:schemaRefs>
    <ds:schemaRef ds:uri="http://schemas.microsoft.com/sharepoint/v3/contenttype/forms"/>
  </ds:schemaRefs>
</ds:datastoreItem>
</file>

<file path=customXml/itemProps3.xml><?xml version="1.0" encoding="utf-8"?>
<ds:datastoreItem xmlns:ds="http://schemas.openxmlformats.org/officeDocument/2006/customXml" ds:itemID="{A0084B0B-9887-45F4-BED6-1D3ECAFD2385}">
  <ds:schemaRefs>
    <ds:schemaRef ds:uri="http://schemas.microsoft.com/office/2006/metadata/properties"/>
    <ds:schemaRef ds:uri="7123158b-d8b7-436e-855f-ab90d482e809"/>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 ds:uri="5adcec62-9083-44d8-a0a8-4469fda79e37"/>
    <ds:schemaRef ds:uri="29e5e8b5-a1c8-41b4-8016-68395547961c"/>
  </ds:schemaRefs>
</ds:datastoreItem>
</file>

<file path=docProps/app.xml><?xml version="1.0" encoding="utf-8"?>
<Properties xmlns="http://schemas.openxmlformats.org/officeDocument/2006/extended-properties" xmlns:vt="http://schemas.openxmlformats.org/officeDocument/2006/docPropsVTypes">
  <TotalTime>48964</TotalTime>
  <Words>1201</Words>
  <Application>Microsoft Office PowerPoint</Application>
  <PresentationFormat>Widescreen</PresentationFormat>
  <Paragraphs>198</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-apple-system</vt:lpstr>
      <vt:lpstr>Arial</vt:lpstr>
      <vt:lpstr>Calibri</vt:lpstr>
      <vt:lpstr>Myriad Pro</vt:lpstr>
      <vt:lpstr>Myriad Pro Black</vt:lpstr>
      <vt:lpstr>1_Office Theme</vt:lpstr>
      <vt:lpstr>AIMS Redesign Subcommittee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Anything 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Redesign Subcommittee</dc:title>
  <dc:creator>Wells Ling</dc:creator>
  <cp:lastModifiedBy>Michelle Bianco</cp:lastModifiedBy>
  <cp:revision>20</cp:revision>
  <dcterms:created xsi:type="dcterms:W3CDTF">2023-05-09T13:38:18Z</dcterms:created>
  <dcterms:modified xsi:type="dcterms:W3CDTF">2025-01-27T21:21:00Z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0x010100777B75D244D3164486FE6D9C09AE4B6A</vt:lpwstr>
  </property>
  <property fmtid="{D5CDD505-2E9C-101B-9397-08002B2CF9AE}" pid="3" name="MediaServiceImageTags">
    <vt:lpwstr/>
  </property>
  <property fmtid="{D5CDD505-2E9C-101B-9397-08002B2CF9AE}" pid="4" name="Order">
    <vt:r8>352400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